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03" r:id="rId1"/>
  </p:sldMasterIdLst>
  <p:handoutMasterIdLst>
    <p:handoutMasterId r:id="rId2"/>
  </p:handoutMasterIdLst>
  <p:sldIdLst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prnWhat="handouts2"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DE67981-C926-4AC7-AA08-ACFD1CD1FBA1}" styleName="Normal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40000" cmpd="sng">
              <a:solidFill>
                <a:schemeClr val="accent1"/>
              </a:solidFill>
            </a:ln>
          </a:left>
          <a:right>
            <a:ln w="40000" cmpd="sng">
              <a:solidFill>
                <a:schemeClr val="accent1"/>
              </a:solidFill>
            </a:ln>
          </a:right>
          <a:top>
            <a:ln w="40000" cmpd="sng">
              <a:solidFill>
                <a:schemeClr val="accent1"/>
              </a:solidFill>
            </a:ln>
          </a:top>
          <a:bottom>
            <a:ln w="400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accent1">
          <a:shade val="80000"/>
        </a:schemeClr>
      </a:tcTxStyle>
      <a:tcStyle>
        <a:tcBdr>
          <a:bottom>
            <a:ln w="35400" cmpd="sng">
              <a:solidFill>
                <a:schemeClr val="accent1">
                  <a:shade val="80000"/>
                </a:schemeClr>
              </a:solidFill>
            </a:ln>
          </a:bottom>
        </a:tcBdr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27578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6" y="444"/>
      </p:cViewPr>
      <p:guideLst>
        <p:guide orient="horz" pos="2153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viewProps" Target="viewProps.xml"  /><Relationship Id="rId11" Type="http://schemas.openxmlformats.org/officeDocument/2006/relationships/theme" Target="theme/theme1.xml"  /><Relationship Id="rId12" Type="http://schemas.openxmlformats.org/officeDocument/2006/relationships/tableStyles" Target="tableStyles.xml"  /><Relationship Id="rId2" Type="http://schemas.openxmlformats.org/officeDocument/2006/relationships/handoutMaster" Target="handoutMasters/handout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presProps" Target="presProps.xml"  /></Relationships>
</file>

<file path=ppt/charts/_rels/chart1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1.xlsx"  /></Relationships>
</file>

<file path=ppt/charts/_rels/chart2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2.xlsx"  /></Relationships>
</file>

<file path=ppt/charts/chart1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roundedCorners val="0"/>
  <c:chart>
    <c:autoTitleDeleted val="1"/>
    <c:view3D>
      <c:rAngAx val="0"/>
      <c:rotX val="30"/>
      <c:rotY val="0"/>
      <c:perspective val="30"/>
    </c:view3D>
    <c:plotArea>
      <c:layout>
        <c:manualLayout>
          <c:layoutTarget val="outer"/>
          <c:xMode val="edge"/>
          <c:yMode val="edge"/>
          <c:x val="0"/>
          <c:y val="0.0050017279572784901"/>
          <c:w val="0.97040432691574097"/>
          <c:h val="0.96091657876968384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/>
          <c:explosion val="25"/>
          <c:dPt>
            <c:idx val="0"/>
            <c:invertIfNegative val="0"/>
            <c:bubble3D val="0"/>
            <c:explosion val="25"/>
            <c:spPr>
              <a:solidFill>
                <a:srgbClr val="ffd700"/>
              </a:solidFill>
            </c:spPr>
          </c:dPt>
          <c:dPt>
            <c:idx val="1"/>
            <c:invertIfNegative val="0"/>
            <c:bubble3D val="0"/>
            <c:explosion val="25"/>
            <c:spPr>
              <a:solidFill>
                <a:srgbClr val="baff1a"/>
              </a:solidFill>
            </c:spPr>
          </c:dPt>
          <c:dLbls>
            <c:dLbl>
              <c:idx val="0"/>
              <c:tx>
                <c:rich>
                  <a:bodyPr rot="0" vert="horz" wrap="none" lIns="0" tIns="0" rIns="0" bIns="0" anchor="ctr" anchorCtr="1"/>
                  <a:p>
                    <a:pPr algn="l">
                      <a:def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defRPr>
                    </a:pPr>
                    <a:r>
                      <a: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rPr>
                      <a:t>강행규정 </a:t>
                    </a:r>
                    <a:br>
                      <a: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rPr>
                    </a:br>
                    <a:br>
                      <a: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rPr>
                    </a:br>
                    <a:endParaRPr/>
                  </a:p>
                </c:rich>
              </c:tx>
              <c:layout>
                <c:manualLayout>
                  <c:x val="-0.15976278483867645"/>
                  <c:y val="-0.16159774363040924"/>
                </c:manualLayout>
              </c:layout>
              <c:numFmt formatCode="@" sourceLinked="0"/>
              <c:spPr/>
              <c:dLblPos val="inEnd"/>
              <c:showLegendKey val="0"/>
              <c:showVal val="1"/>
              <c:showCatName val="1"/>
              <c:showSerName val="1"/>
              <c:showPercent val="1"/>
              <c:showBubbleSize val="0"/>
            </c:dLbl>
            <c:dLbl>
              <c:idx val="1"/>
              <c:tx>
                <c:rich>
                  <a:bodyPr rot="0" vert="horz" wrap="none" lIns="0" tIns="0" rIns="0" bIns="0" anchor="ctr" anchorCtr="1"/>
                  <a:p>
                    <a:pPr algn="l">
                      <a:def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defRPr>
                    </a:pPr>
                    <a:r>
                      <a: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rPr>
                      <a:t>임의규정 </a:t>
                    </a:r>
                    <a:br>
                      <a: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rPr>
                    </a:br>
                    <a:br>
                      <a: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rPr>
                    </a:br>
                    <a:endParaRPr/>
                  </a:p>
                </c:rich>
              </c:tx>
              <c:layout>
                <c:manualLayout>
                  <c:x val="0.11804714798927307"/>
                  <c:y val="0.18963035941123962"/>
                </c:manualLayout>
              </c:layout>
              <c:numFmt formatCode="@" sourceLinked="0"/>
              <c:spPr/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tx>
                <c:rich>
                  <a:bodyPr rot="0" vert="horz" wrap="none" lIns="0" tIns="0" rIns="0" bIns="0" anchor="ctr" anchorCtr="1"/>
                  <a:p>
                    <a:pPr algn="l">
                      <a:def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defRPr>
                    </a:pPr>
                    <a:r>
                      <a: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rPr>
                      <a:t>기타 </a:t>
                    </a:r>
                    <a:br>
                      <a: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rPr>
                    </a:br>
                    <a:br>
                      <a:rPr sz="1800" b="1" i="0" u="none">
                        <a:solidFill>
                          <a:sysClr val="windowText" lastClr="000000"/>
                        </a:solidFill>
                        <a:latin typeface="맑은 고딕"/>
                        <a:ea typeface="맑은 고딕"/>
                        <a:cs typeface="맑은 고딕"/>
                        <a:sym typeface="맑은 고딕"/>
                      </a:rPr>
                    </a:br>
                    <a:endParaRPr/>
                  </a:p>
                </c:rich>
              </c:tx>
              <c:layout>
                <c:manualLayout>
                  <c:x val="0.15176200866699219"/>
                  <c:y val="0.0595066137611866"/>
                </c:manualLayout>
              </c:layout>
              <c:numFmt formatCode="@" sourceLinked="0"/>
              <c:spPr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elete val="0"/>
            <c:numFmt formatCode="@" sourceLinked="0"/>
            <c:spPr>
              <a:effectLst>
                <a:glow rad="63500">
                  <a:schemeClr val="accent3">
                    <a:satMod val="175000"/>
                    <a:alpha val="50000"/>
                  </a:schemeClr>
                </a:glow>
              </a:effectLst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강행규정</c:v>
                </c:pt>
                <c:pt idx="1">
                  <c:v>임의규정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83</c:v>
                </c:pt>
                <c:pt idx="1">
                  <c:v>17</c:v>
                </c:pt>
              </c:numCache>
            </c:numRef>
          </c:val>
        </c:ser>
      </c:pie3DChart>
      <c:spPr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/>
          <a:headEnd w="med" len="med"/>
          <a:tailEnd w="med" len="med"/>
        </a:ln>
        <a:effectLst>
          <a:softEdge rad="254000"/>
        </a:effectLst>
      </c:spPr>
    </c:plotArea>
    <c:plotVisOnly val="0"/>
    <c:dispBlanksAs val="gap"/>
  </c:chart>
  <c:txPr>
    <a:bodyPr rot="0" vert="horz" wrap="none" lIns="0" tIns="0" rIns="0" bIns="0" anchor="ctr" anchorCtr="1"/>
    <a:p>
      <a:pPr algn="l">
        <a:defRPr sz="1200" b="0" i="0" u="none">
          <a:latin typeface="맑은 고딕"/>
          <a:ea typeface="맑은 고딕"/>
          <a:cs typeface="맑은 고딕"/>
          <a:sym typeface="맑은 고딕"/>
        </a:defRPr>
      </a:pPr>
      <a:endParaRPr/>
    </a:p>
  </c:txPr>
  <c:spPr>
    <a:scene3d>
      <a:camera prst="orthographicFront"/>
      <a:lightRig rig="threePt" dir="t"/>
    </a:scene3d>
    <a:sp3d>
      <a:bevelT/>
    </a:sp3d>
  </c:spPr>
  <c:extLst>
    <c:ext uri="CC8EB2C9-7E31-499d-B8F2-F6CE61031016">
      <ho:hncChartStyle xmlns:ho="http://schemas.haansoft.com/office/8.0" layoutIndex="-1" colorIndex="3" styleIndex="0"/>
    </c:ext>
  </c:extLst>
  <c:externalData r:id="rId1">
    <c:autoUpdate val="0"/>
  </c:externalData>
</c:chartSpace>
</file>

<file path=ppt/charts/chart2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roundedCorners val="0"/>
  <c:chart>
    <c:autoTitleDeleted val="1"/>
    <c:view3D>
      <c:rAngAx val="0"/>
      <c:rotX val="30"/>
      <c:rotY val="0"/>
      <c:perspective val="30"/>
    </c:view3D>
    <c:plotArea>
      <c:layout>
        <c:manualLayout>
          <c:layoutTarget val="outer"/>
          <c:xMode val="edge"/>
          <c:yMode val="edge"/>
          <c:x val="0.029595647007226944"/>
          <c:y val="0.034081622958183289"/>
          <c:w val="0.97040432691574097"/>
          <c:h val="0.96091657876968384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ln w="9525" cap="flat" cmpd="sng" algn="ctr">
              <a:solidFill>
                <a:schemeClr val="accent1"/>
              </a:solidFill>
              <a:prstDash val="solid"/>
              <a:round/>
              <a:headEnd w="med" len="med"/>
              <a:tailEnd w="med" len="med"/>
            </a:ln>
          </c:spPr>
          <c:explosion val="25"/>
          <c:dPt>
            <c:idx val="0"/>
            <c:invertIfNegative val="0"/>
            <c:bubble3D val="0"/>
            <c:explosion val="25"/>
            <c:spPr>
              <a:solidFill>
                <a:srgbClr val="ff996b"/>
              </a:solidFill>
            </c:spPr>
          </c:dPt>
          <c:dPt>
            <c:idx val="1"/>
            <c:invertIfNegative val="0"/>
            <c:bubble3D val="0"/>
            <c:explosion val="25"/>
            <c:spPr>
              <a:solidFill>
                <a:srgbClr val="42c7f1"/>
              </a:solidFill>
              <a:ln w="9525" cap="flat" cmpd="sng" algn="ctr">
                <a:solidFill>
                  <a:schemeClr val="accent1"/>
                </a:solidFill>
                <a:prstDash val="solid"/>
                <a:round/>
                <a:headEnd w="med" len="med"/>
                <a:tailEnd w="med" len="med"/>
              </a:ln>
            </c:spPr>
          </c:dPt>
          <c:dPt>
            <c:idx val="2"/>
            <c:invertIfNegative val="0"/>
            <c:bubble3D val="0"/>
            <c:explosion val="25"/>
            <c:spPr>
              <a:solidFill>
                <a:srgbClr val="baff1a"/>
              </a:solidFill>
              <a:ln w="9525" cap="flat" cmpd="sng" algn="ctr">
                <a:solidFill>
                  <a:schemeClr val="accent4"/>
                </a:solidFill>
                <a:prstDash val="solid"/>
                <a:round/>
                <a:headEnd w="med" len="med"/>
                <a:tailEnd w="med" len="med"/>
              </a:ln>
            </c:spPr>
          </c:dPt>
          <c:dLbls>
            <c:dLbl>
              <c:idx val="0"/>
              <c:layout>
                <c:manualLayout>
                  <c:x val="-0.084931500256061554"/>
                  <c:y val="-0.20237304270267487"/>
                </c:manualLayout>
              </c:layout>
              <c:numFmt formatCode="General" sourceLinked="0"/>
              <c:spPr/>
              <c:txPr>
                <a:bodyPr rot="0" vert="horz" wrap="none" lIns="0" tIns="0" rIns="0" bIns="0" anchor="ctr" anchorCtr="1"/>
                <a:p>
                  <a:pPr algn="l">
                    <a:defRPr sz="1800" b="1" i="0" u="none"/>
                  </a:pPr>
                  <a:endParaRPr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1684788018465042"/>
                  <c:y val="0.10934823006391525"/>
                </c:manualLayout>
              </c:layout>
              <c:numFmt formatCode="General" sourceLinked="0"/>
              <c:spPr/>
              <c:txPr>
                <a:bodyPr rot="0" vert="horz" wrap="none" lIns="0" tIns="0" rIns="0" bIns="0" anchor="ctr" anchorCtr="1"/>
                <a:p>
                  <a:pPr algn="l">
                    <a:defRPr sz="1800" b="1" i="0" u="none"/>
                  </a:pPr>
                  <a:endParaRPr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070466019213199615"/>
                  <c:y val="-0.046527858823537827"/>
                </c:manualLayout>
              </c:layout>
              <c:numFmt formatCode="General" sourceLinked="0"/>
              <c:spPr/>
              <c:txPr>
                <a:bodyPr rot="0" vert="horz" wrap="none" lIns="0" tIns="0" rIns="0" bIns="0" anchor="ctr" anchorCtr="1"/>
                <a:p>
                  <a:pPr algn="l">
                    <a:defRPr sz="1800" b="1" i="0" u="none"/>
                  </a:pPr>
                  <a:endParaRPr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delete val="1"/>
            <c:numFmt formatCode="General" sourceLinked="0"/>
            <c:spPr>
              <a:effectLst>
                <a:glow rad="63500">
                  <a:schemeClr val="accent3">
                    <a:satMod val="175000"/>
                    <a:alpha val="50000"/>
                  </a:schemeClr>
                </a:glow>
              </a:effectLst>
            </c:spPr>
            <c:txPr>
              <a:bodyPr rot="0" vert="horz" wrap="none" lIns="0" tIns="0" rIns="0" bIns="0" anchor="ctr" anchorCtr="1"/>
              <a:p>
                <a:pPr algn="l">
                  <a:defRPr sz="1800" b="1" i="0" u="none"/>
                </a:pPr>
                <a:endParaRPr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eparator xml:space="preserve">
</c:separator>
            <c:showLeaderLines val="0"/>
          </c:dLbls>
          <c:cat>
            <c:strRef>
              <c:f>Sheet1!$A$2:$A$4</c:f>
              <c:strCache>
                <c:ptCount val="3"/>
                <c:pt idx="0">
                  <c:v>법령</c:v>
                </c:pt>
                <c:pt idx="1">
                  <c:v>조례·규칙</c:v>
                </c:pt>
                <c:pt idx="2">
                  <c:v>기타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65</c:v>
                </c:pt>
                <c:pt idx="1">
                  <c:v>32</c:v>
                </c:pt>
                <c:pt idx="2">
                  <c:v>3</c:v>
                </c:pt>
              </c:numCache>
            </c:numRef>
          </c:val>
        </c:ser>
        <c:dLbls>
          <c:delete val="0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/>
          <a:headEnd w="med" len="med"/>
          <a:tailEnd w="med" len="med"/>
        </a:ln>
        <a:effectLst>
          <a:softEdge rad="254000"/>
        </a:effectLst>
      </c:spPr>
    </c:plotArea>
    <c:plotVisOnly val="0"/>
    <c:dispBlanksAs val="gap"/>
  </c:chart>
  <c:txPr>
    <a:bodyPr rot="0" vert="horz" wrap="none" lIns="0" tIns="0" rIns="0" bIns="0" anchor="ctr" anchorCtr="1"/>
    <a:p>
      <a:pPr algn="l">
        <a:defRPr sz="1200" b="0" i="0" u="none">
          <a:latin typeface="맑은 고딕"/>
          <a:ea typeface="맑은 고딕"/>
          <a:cs typeface="맑은 고딕"/>
          <a:sym typeface="맑은 고딕"/>
        </a:defRPr>
      </a:pPr>
      <a:endParaRPr/>
    </a:p>
  </c:txPr>
  <c:spPr>
    <a:scene3d>
      <a:camera prst="orthographicFront"/>
      <a:lightRig rig="threePt" dir="t"/>
    </a:scene3d>
    <a:sp3d>
      <a:bevelT/>
    </a:sp3d>
  </c:spPr>
  <c:extLst>
    <c:ext uri="CC8EB2C9-7E31-499d-B8F2-F6CE61031016">
      <ho:hncChartStyle xmlns:ho="http://schemas.haansoft.com/office/8.0" layoutIndex="-1" colorIndex="2" styleIndex="0"/>
    </c:ext>
  </c:extLst>
  <c:externalData r:id="rId1">
    <c:autoUpdate val="0"/>
  </c:externalData>
</c:chartSpace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840CAE58-42B7-474C-B98F-A315B26F5EF2}" type="datetime1">
              <a:rPr lang="ko-KR" altLang="en-US"/>
              <a:pPr lvl="0">
                <a:defRPr/>
              </a:pPr>
              <a:t>2024-12-11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A84DB4CC-22E4-414E-BA0E-68DAB1C0831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91AB230A-3A6B-4C56-A1F5-9FE8BAE1120B}" type="datetime1">
              <a:rPr lang="ko-KR" altLang="en-US"/>
              <a:pPr lvl="0">
                <a:defRPr/>
              </a:pPr>
              <a:t>2024-12-11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754F50EA-F208-4761-BABC-7C588D43E11E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 xmlns:mc="http://schemas.openxmlformats.org/markup-compatibility/2006" xmlns:hp="http://schemas.haansoft.com/office/presentation/8.0" mc:Ignorable="hp" hp:hslDur="50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1.png"  /><Relationship Id="rId4" Type="http://schemas.openxmlformats.org/officeDocument/2006/relationships/image" Target="../media/image2.gif"  /><Relationship Id="rId5" Type="http://schemas.openxmlformats.org/officeDocument/2006/relationships/image" Target="../media/image3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chart" Target="../charts/chart1.xml"  /><Relationship Id="rId4" Type="http://schemas.openxmlformats.org/officeDocument/2006/relationships/chart" Target="../charts/char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4.png"  /><Relationship Id="rId4" Type="http://schemas.openxmlformats.org/officeDocument/2006/relationships/image" Target="../media/image5.png"  /><Relationship Id="rId5" Type="http://schemas.openxmlformats.org/officeDocument/2006/relationships/image" Target="../media/image6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1.png"  /><Relationship Id="rId4" Type="http://schemas.openxmlformats.org/officeDocument/2006/relationships/image" Target="../media/image2.gif"  /><Relationship Id="rId5" Type="http://schemas.openxmlformats.org/officeDocument/2006/relationships/image" Target="../media/image3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7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1.png"  /><Relationship Id="rId4" Type="http://schemas.openxmlformats.org/officeDocument/2006/relationships/image" Target="../media/image2.gif"  /><Relationship Id="rId5" Type="http://schemas.openxmlformats.org/officeDocument/2006/relationships/image" Target="../media/image3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76848" y="283462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softEdge rad="63500"/>
          </a:effectLst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7" name="직사각형 11"/>
          <p:cNvSpPr/>
          <p:nvPr/>
        </p:nvSpPr>
        <p:spPr>
          <a:xfrm>
            <a:off x="3896424" y="1203515"/>
            <a:ext cx="7907973" cy="1918780"/>
          </a:xfrm>
          <a:prstGeom prst="rect">
            <a:avLst/>
          </a:prstGeom>
          <a:gradFill flip="xy" rotWithShape="1">
            <a:gsLst>
              <a:gs pos="0">
                <a:srgbClr val="ffceb0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  <a:ln>
            <a:solidFill>
              <a:srgbClr val="a6a6a6">
                <a:alpha val="100000"/>
              </a:srgbClr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  <a:outerShdw blurRad="76200" dist="76200" dir="2700000" algn="ctr" rotWithShape="0">
              <a:srgbClr val="000000">
                <a:alpha val="50000"/>
              </a:srgbClr>
            </a:outerShdw>
            <a:softEdge rad="63500"/>
          </a:effectLst>
          <a:scene3d>
            <a:camera prst="orthographicFront"/>
            <a:lightRig rig="threePt" dir="t"/>
          </a:scene3d>
          <a:sp3d/>
        </p:spPr>
        <p:txBody>
          <a:bodyPr wrap="square" lIns="91440" tIns="45720" rIns="91440" bIns="45720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6000" b="0" i="0" u="none" strike="noStrike" kern="1200" cap="none" spc="-300" normalizeH="0" baseline="0" mc:Ignorable="hp" hp:hslEmbossed="0">
                <a:solidFill>
                  <a:srgbClr val="000000"/>
                </a:solidFill>
                <a:latin typeface="HY헤드라인M"/>
                <a:ea typeface="HY헤드라인M"/>
              </a:rPr>
              <a:t>원주시 위원회 일몰제 도입 촉구</a:t>
            </a:r>
            <a:endParaRPr xmlns:mc="http://schemas.openxmlformats.org/markup-compatibility/2006" xmlns:hp="http://schemas.haansoft.com/office/presentation/8.0" kumimoji="0" lang="ko-KR" altLang="en-US" sz="6000" b="0" i="0" u="none" strike="noStrike" kern="1200" cap="none" spc="-300" normalizeH="0" baseline="0" mc:Ignorable="hp" hp:hslEmbossed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  <p:graphicFrame>
        <p:nvGraphicFramePr>
          <p:cNvPr id="18" name="표 9"/>
          <p:cNvGraphicFramePr>
            <a:graphicFrameLocks noGrp="1"/>
          </p:cNvGraphicFramePr>
          <p:nvPr/>
        </p:nvGraphicFramePr>
        <p:xfrm>
          <a:off x="4870004" y="4226314"/>
          <a:ext cx="5398389" cy="1255014"/>
        </p:xfrm>
        <a:graphic>
          <a:graphicData uri="http://schemas.openxmlformats.org/drawingml/2006/table">
            <a:tbl>
              <a:tblPr firstRow="1" bandRow="1"/>
              <a:tblGrid>
                <a:gridCol w="5398389"/>
              </a:tblGrid>
              <a:tr h="785730">
                <a:tc>
                  <a:txBody>
                    <a:bodyPr vert="horz" lIns="17907" tIns="17907" rIns="17907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【</a:t>
                      </a:r>
                      <a:r>
                        <a:rPr lang="ko-KR" altLang="en-US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박한근</a:t>
                      </a:r>
                      <a:r>
                        <a:rPr lang="ko-KR" altLang="en-US" sz="5000" kern="0" spc="-60" baseline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 의원</a:t>
                      </a: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】</a:t>
                      </a:r>
                      <a:endParaRPr lang="ko-KR" altLang="en-US" sz="5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graphicFrame>
        <p:nvGraphicFramePr>
          <p:cNvPr id="18" name=""/>
          <p:cNvGraphicFramePr/>
          <p:nvPr/>
        </p:nvGraphicFramePr>
        <p:xfrm>
          <a:off x="6475186" y="2119995"/>
          <a:ext cx="5149397" cy="3899352"/>
        </p:xfrm>
        <a:graphic>
          <a:graphicData uri="http://schemas.openxmlformats.org/drawingml/2006/chart">
            <c:chart r:id="rId3"/>
          </a:graphicData>
        </a:graphic>
      </p:graphicFrame>
      <p:graphicFrame>
        <p:nvGraphicFramePr>
          <p:cNvPr id="19" name=""/>
          <p:cNvGraphicFramePr/>
          <p:nvPr/>
        </p:nvGraphicFramePr>
        <p:xfrm>
          <a:off x="510721" y="2119995"/>
          <a:ext cx="5149397" cy="3899352"/>
        </p:xfrm>
        <a:graphic>
          <a:graphicData uri="http://schemas.openxmlformats.org/drawingml/2006/chart">
            <c:chart r:id="rId4"/>
          </a:graphicData>
        </a:graphic>
      </p:graphicFrame>
      <p:sp>
        <p:nvSpPr>
          <p:cNvPr id="20" name="제목 1"/>
          <p:cNvSpPr/>
          <p:nvPr/>
        </p:nvSpPr>
        <p:spPr>
          <a:xfrm>
            <a:off x="559707" y="1549400"/>
            <a:ext cx="1727653" cy="565831"/>
          </a:xfrm>
          <a:prstGeom prst="rect">
            <a:avLst/>
          </a:prstGeom>
          <a:gradFill flip="xy" rotWithShape="1">
            <a:gsLst>
              <a:gs pos="0">
                <a:srgbClr val="dfe6f7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  <a:ln w="12700" cap="flat" cmpd="sng" algn="ctr">
            <a:solidFill>
              <a:srgbClr val="a5a5a5">
                <a:alpha val="100000"/>
              </a:srgbClr>
            </a:solidFill>
            <a:prstDash val="solid"/>
            <a:miter/>
          </a:ln>
          <a:effectLst>
            <a:reflection blurRad="6350" stA="50000" endA="300" endPos="35000" dir="5400000" sy="-100000" algn="bl" rotWithShape="0"/>
            <a:softEdge rad="254000"/>
          </a:effectLst>
          <a:scene3d>
            <a:camera prst="orthographicFront"/>
            <a:lightRig rig="threePt" dir="t"/>
          </a:scene3d>
          <a:sp3d/>
        </p:spPr>
        <p:txBody>
          <a:bodyPr vert="horz" lIns="91440" tIns="45720" rIns="91440" bIns="45720" anchor="ctr">
            <a:noAutofit/>
          </a:bodyPr>
          <a:p>
            <a:pPr marL="328440" indent="-32844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xmlns:mc="http://schemas.openxmlformats.org/markup-compatibility/2006" xmlns:hp="http://schemas.haansoft.com/office/presentation/8.0" kumimoji="0" lang="ko-KR" altLang="en-US" sz="23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설치근거</a:t>
            </a:r>
            <a:endParaRPr xmlns:mc="http://schemas.openxmlformats.org/markup-compatibility/2006" xmlns:hp="http://schemas.haansoft.com/office/presentation/8.0" kumimoji="0" lang="ko-KR" altLang="en-US" sz="23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1" name="제목 1"/>
          <p:cNvSpPr/>
          <p:nvPr/>
        </p:nvSpPr>
        <p:spPr>
          <a:xfrm>
            <a:off x="6540501" y="1554388"/>
            <a:ext cx="3405867" cy="565831"/>
          </a:xfrm>
          <a:prstGeom prst="rect">
            <a:avLst/>
          </a:prstGeom>
          <a:gradFill flip="xy" rotWithShape="1">
            <a:gsLst>
              <a:gs pos="0">
                <a:srgbClr val="dfe6f7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  <a:ln w="12700" cap="flat" cmpd="sng" algn="ctr">
            <a:solidFill>
              <a:srgbClr val="a5a5a5">
                <a:alpha val="100000"/>
              </a:srgbClr>
            </a:solidFill>
            <a:prstDash val="solid"/>
            <a:miter/>
          </a:ln>
          <a:effectLst>
            <a:reflection blurRad="6350" stA="50000" endA="300" endPos="35000" dir="5400000" sy="-100000" algn="bl" rotWithShape="0"/>
            <a:softEdge rad="254000"/>
          </a:effectLst>
          <a:scene3d>
            <a:camera prst="orthographicFront"/>
            <a:lightRig rig="threePt" dir="t"/>
          </a:scene3d>
          <a:sp3d/>
        </p:spPr>
        <p:txBody>
          <a:bodyPr vert="horz" lIns="91440" tIns="45720" rIns="91440" bIns="45720" anchor="ctr">
            <a:noAutofit/>
          </a:bodyPr>
          <a:p>
            <a:pPr marL="328440" indent="-32844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xmlns:mc="http://schemas.openxmlformats.org/markup-compatibility/2006" xmlns:hp="http://schemas.haansoft.com/office/presentation/8.0" kumimoji="0" lang="ko-KR" altLang="en-US" sz="23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강행규정 </a:t>
            </a:r>
            <a:r>
              <a:rPr xmlns:mc="http://schemas.openxmlformats.org/markup-compatibility/2006" xmlns:hp="http://schemas.haansoft.com/office/presentation/8.0" kumimoji="0" lang="en-US" altLang="ko-KR" sz="23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/</a:t>
            </a:r>
            <a:r>
              <a:rPr xmlns:mc="http://schemas.openxmlformats.org/markup-compatibility/2006" xmlns:hp="http://schemas.haansoft.com/office/presentation/8.0" kumimoji="0" lang="ko-KR" altLang="en-US" sz="23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임의규정</a:t>
            </a:r>
            <a:endParaRPr xmlns:mc="http://schemas.openxmlformats.org/markup-compatibility/2006" xmlns:hp="http://schemas.haansoft.com/office/presentation/8.0" kumimoji="0" lang="ko-KR" altLang="en-US" sz="23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2" name="제목 1"/>
          <p:cNvSpPr/>
          <p:nvPr/>
        </p:nvSpPr>
        <p:spPr>
          <a:xfrm>
            <a:off x="532038" y="342446"/>
            <a:ext cx="8485871" cy="860652"/>
          </a:xfrm>
          <a:prstGeom prst="rect">
            <a:avLst/>
          </a:prstGeom>
          <a:gradFill flip="xy" rotWithShape="1">
            <a:gsLst>
              <a:gs pos="0">
                <a:srgbClr val="c0cdef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  <a:ln>
            <a:solidFill>
              <a:srgbClr val="000000">
                <a:alpha val="100000"/>
              </a:srgbClr>
            </a:solidFill>
          </a:ln>
          <a:effectLst>
            <a:outerShdw blurRad="76200" dist="76200" dir="2700000" algn="ctr" rotWithShape="0">
              <a:srgbClr val="000000">
                <a:alpha val="0"/>
              </a:srgbClr>
            </a:outerShdw>
          </a:effectLst>
        </p:spPr>
        <p:txBody>
          <a:bodyPr vert="horz" lIns="91440" tIns="45720" rIns="91440" bIns="45720" anchor="ctr">
            <a:normAutofit fontScale="92500"/>
          </a:bodyPr>
          <a:p>
            <a:pPr marL="0" indent="0" algn="l" defTabSz="914400" rtl="0" eaLnBrk="1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4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원주시 위원회 현황</a:t>
            </a:r>
            <a:r>
              <a:rPr xmlns:mc="http://schemas.openxmlformats.org/markup-compatibility/2006" xmlns:hp="http://schemas.haansoft.com/office/presentation/8.0" kumimoji="0" lang="en-US" altLang="ko-KR" sz="3027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(’24</a:t>
            </a:r>
            <a:r>
              <a:rPr xmlns:mc="http://schemas.openxmlformats.org/markup-compatibility/2006" xmlns:hp="http://schemas.haansoft.com/office/presentation/8.0" kumimoji="0" lang="ko-KR" altLang="en-US" sz="3027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년 </a:t>
            </a:r>
            <a:r>
              <a:rPr xmlns:mc="http://schemas.openxmlformats.org/markup-compatibility/2006" xmlns:hp="http://schemas.haansoft.com/office/presentation/8.0" kumimoji="0" lang="en-US" altLang="ko-KR" sz="3027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11</a:t>
            </a:r>
            <a:r>
              <a:rPr xmlns:mc="http://schemas.openxmlformats.org/markup-compatibility/2006" xmlns:hp="http://schemas.haansoft.com/office/presentation/8.0" kumimoji="0" lang="ko-KR" altLang="en-US" sz="3027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월 말 기준</a:t>
            </a:r>
            <a:r>
              <a:rPr xmlns:mc="http://schemas.openxmlformats.org/markup-compatibility/2006" xmlns:hp="http://schemas.haansoft.com/office/presentation/8.0" kumimoji="0" lang="en-US" altLang="ko-KR" sz="3027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3027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3027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175</a:t>
            </a:r>
            <a:r>
              <a:rPr xmlns:mc="http://schemas.openxmlformats.org/markup-compatibility/2006" xmlns:hp="http://schemas.haansoft.com/office/presentation/8.0" kumimoji="0" lang="ko-KR" altLang="en-US" sz="3027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개</a:t>
            </a:r>
            <a:r>
              <a:rPr xmlns:mc="http://schemas.openxmlformats.org/markup-compatibility/2006" xmlns:hp="http://schemas.haansoft.com/office/presentation/8.0" kumimoji="0" lang="en-US" altLang="ko-KR" sz="3027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)</a:t>
            </a:r>
            <a:endParaRPr xmlns:mc="http://schemas.openxmlformats.org/markup-compatibility/2006" xmlns:hp="http://schemas.haansoft.com/office/presentation/8.0" kumimoji="0" lang="en-US" altLang="ko-KR" sz="3027" b="1" i="0" u="none" strike="noStrike" kern="1200" cap="none" spc="0" normalizeH="0" baseline="0" mc:Ignorable="hp" hp:hslEmbossed="0">
              <a:solidFill>
                <a:srgbClr val="0000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4" name=""/>
          <p:cNvSpPr txBox="1"/>
          <p:nvPr/>
        </p:nvSpPr>
        <p:spPr>
          <a:xfrm>
            <a:off x="1021666" y="3587797"/>
            <a:ext cx="1315358" cy="366348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32%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(56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개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5" name=""/>
          <p:cNvSpPr txBox="1"/>
          <p:nvPr/>
        </p:nvSpPr>
        <p:spPr>
          <a:xfrm>
            <a:off x="7773532" y="3065918"/>
            <a:ext cx="1372054" cy="363082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17%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(30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개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6" name=""/>
          <p:cNvSpPr txBox="1"/>
          <p:nvPr/>
        </p:nvSpPr>
        <p:spPr>
          <a:xfrm>
            <a:off x="8867095" y="4486412"/>
            <a:ext cx="1542141" cy="359908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83%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(145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개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7" name=""/>
          <p:cNvSpPr txBox="1"/>
          <p:nvPr/>
        </p:nvSpPr>
        <p:spPr>
          <a:xfrm>
            <a:off x="3487281" y="4284482"/>
            <a:ext cx="1474108" cy="361813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65%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(114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개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8" name=""/>
          <p:cNvSpPr txBox="1"/>
          <p:nvPr/>
        </p:nvSpPr>
        <p:spPr>
          <a:xfrm>
            <a:off x="2664501" y="2599917"/>
            <a:ext cx="1474108" cy="366349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3%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(5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개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22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17262" y="195034"/>
            <a:ext cx="11303910" cy="809625"/>
          </a:xfrm>
          <a:prstGeom prst="rect">
            <a:avLst/>
          </a:prstGeom>
        </p:spPr>
      </p:pic>
      <p:pic>
        <p:nvPicPr>
          <p:cNvPr id="23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73743" y="1074964"/>
            <a:ext cx="10952274" cy="1629609"/>
          </a:xfrm>
          <a:prstGeom prst="rect">
            <a:avLst/>
          </a:prstGeom>
        </p:spPr>
      </p:pic>
      <p:pic>
        <p:nvPicPr>
          <p:cNvPr id="24" name="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87098" y="2996247"/>
            <a:ext cx="11817804" cy="3620954"/>
          </a:xfrm>
          <a:prstGeom prst="rect">
            <a:avLst/>
          </a:prstGeom>
          <a:effectLst>
            <a:outerShdw blurRad="76200" dist="76200" dir="2700000" algn="ctr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/>
        </p:spPr>
      </p:pic>
      <p:cxnSp>
        <p:nvCxnSpPr>
          <p:cNvPr id="25" name=""/>
          <p:cNvCxnSpPr/>
          <p:nvPr/>
        </p:nvCxnSpPr>
        <p:spPr>
          <a:xfrm flipV="1">
            <a:off x="3357565" y="1818821"/>
            <a:ext cx="8050892" cy="1133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"/>
          <p:cNvSpPr/>
          <p:nvPr/>
        </p:nvSpPr>
        <p:spPr>
          <a:xfrm>
            <a:off x="8301492" y="2363107"/>
            <a:ext cx="3618366" cy="884464"/>
          </a:xfrm>
          <a:prstGeom prst="flowChartProcess">
            <a:avLst/>
          </a:prstGeom>
          <a:solidFill>
            <a:srgbClr val="fff7cc"/>
          </a:solidFill>
          <a:ln>
            <a:solidFill>
              <a:schemeClr val="accent4"/>
            </a:solidFill>
          </a:ln>
          <a:effectLst>
            <a:glow rad="63500">
              <a:schemeClr val="accent1">
                <a:satMod val="175000"/>
                <a:alpha val="50000"/>
              </a:schemeClr>
            </a:glow>
            <a:outerShdw blurRad="76200" dist="76200" dir="2700000" algn="ctr" rotWithShape="0">
              <a:srgbClr val="000000">
                <a:alpha val="50000"/>
              </a:srgbClr>
            </a:outerShdw>
          </a:effectLst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indent="0" algn="ctr">
              <a:buNone/>
              <a:defRPr/>
            </a:pPr>
            <a:r>
              <a:rPr lang="ko-KR" altLang="en-US" b="1">
                <a:solidFill>
                  <a:schemeClr val="dk1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전국 시</a:t>
            </a:r>
            <a:r>
              <a:rPr lang="en-US" altLang="en-US" b="1">
                <a:solidFill>
                  <a:schemeClr val="dk1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·</a:t>
            </a:r>
            <a:r>
              <a:rPr lang="ko-KR" altLang="en-US" b="1">
                <a:solidFill>
                  <a:schemeClr val="dk1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군</a:t>
            </a:r>
            <a:r>
              <a:rPr lang="en-US" altLang="en-US" b="1">
                <a:solidFill>
                  <a:schemeClr val="dk1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·</a:t>
            </a:r>
            <a:r>
              <a:rPr lang="ko-KR" altLang="en-US" b="1">
                <a:solidFill>
                  <a:schemeClr val="dk1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구 위원회 수</a:t>
            </a:r>
            <a:r>
              <a:rPr lang="ko-KR" altLang="en-US">
                <a:solidFill>
                  <a:schemeClr val="dk1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ko-KR" altLang="en-US">
              <a:solidFill>
                <a:schemeClr val="dk1"/>
              </a:solidFill>
              <a:effectLst>
                <a:glow rad="63500">
                  <a:schemeClr val="accent3">
                    <a:satMod val="175000"/>
                    <a:alpha val="50000"/>
                  </a:schemeClr>
                </a:glow>
                <a:innerShdw blurRad="76200" dist="76200" dir="81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  <a:defRPr/>
            </a:pPr>
            <a:r>
              <a:rPr lang="ko-KR" altLang="en-US" b="1" u="sng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강원 양구군</a:t>
            </a:r>
            <a:r>
              <a:rPr lang="en-US" altLang="ko-KR" u="sng">
                <a:solidFill>
                  <a:schemeClr val="dk1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(</a:t>
            </a:r>
            <a:r>
              <a:rPr lang="ko-KR" altLang="en-US" b="1" u="sng"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△</a:t>
            </a:r>
            <a:r>
              <a:rPr lang="en-US" altLang="ko-KR" b="1" u="sng"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43.8%</a:t>
            </a:r>
            <a:r>
              <a:rPr lang="en-US" altLang="ko-KR" u="sng">
                <a:solidFill>
                  <a:schemeClr val="dk1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)</a:t>
            </a:r>
            <a:endParaRPr lang="en-US" altLang="ko-KR">
              <a:solidFill>
                <a:schemeClr val="dk1"/>
              </a:solidFill>
              <a:effectLst>
                <a:glow rad="63500">
                  <a:schemeClr val="accent3">
                    <a:satMod val="175000"/>
                    <a:alpha val="50000"/>
                  </a:schemeClr>
                </a:glow>
                <a:innerShdw blurRad="76200" dist="76200" dir="81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  <a:defRPr/>
            </a:pPr>
            <a:r>
              <a:rPr lang="ko-KR" altLang="en-US">
                <a:solidFill>
                  <a:schemeClr val="dk1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  <a:innerShdw blurRad="76200" dist="76200" dir="8100000">
                    <a:srgbClr val="000000">
                      <a:alpha val="50000"/>
                    </a:srgbClr>
                  </a:innerShdw>
                </a:effectLst>
              </a:rPr>
              <a:t>감소 비율 가장 높음</a:t>
            </a:r>
            <a:endParaRPr lang="ko-KR" altLang="en-US">
              <a:solidFill>
                <a:schemeClr val="dk1"/>
              </a:solidFill>
              <a:effectLst>
                <a:glow rad="63500">
                  <a:schemeClr val="accent3">
                    <a:satMod val="175000"/>
                    <a:alpha val="50000"/>
                  </a:schemeClr>
                </a:glow>
                <a:innerShdw blurRad="76200" dist="76200" dir="8100000">
                  <a:srgbClr val="000000">
                    <a:alpha val="50000"/>
                  </a:srgbClr>
                </a:innerShdw>
              </a:effectLst>
            </a:endParaRPr>
          </a:p>
        </p:txBody>
      </p:sp>
      <p:cxnSp>
        <p:nvCxnSpPr>
          <p:cNvPr id="28" name=""/>
          <p:cNvCxnSpPr>
            <a:stCxn id="26" idx="2"/>
          </p:cNvCxnSpPr>
          <p:nvPr/>
        </p:nvCxnSpPr>
        <p:spPr>
          <a:xfrm rot="16200000" flipH="1">
            <a:off x="9240102" y="4118145"/>
            <a:ext cx="2710088" cy="968942"/>
          </a:xfrm>
          <a:prstGeom prst="curvedConnector3">
            <a:avLst>
              <a:gd name="adj1" fmla="val 50000"/>
            </a:avLst>
          </a:prstGeom>
          <a:ln w="38100" cap="rnd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"/>
          <p:cNvSpPr/>
          <p:nvPr/>
        </p:nvSpPr>
        <p:spPr>
          <a:xfrm>
            <a:off x="8482920" y="2691946"/>
            <a:ext cx="366087" cy="235167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76848" y="283462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17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 w="12700">
            <a:solidFill>
              <a:srgbClr val="000000">
                <a:alpha val="100000"/>
              </a:srgbClr>
            </a:solidFill>
          </a:ln>
          <a:effectLst>
            <a:softEdge rad="63500"/>
          </a:effectLst>
        </p:spPr>
      </p:pic>
      <p:sp>
        <p:nvSpPr>
          <p:cNvPr id="18" name="직사각형 11"/>
          <p:cNvSpPr/>
          <p:nvPr/>
        </p:nvSpPr>
        <p:spPr>
          <a:xfrm>
            <a:off x="3873743" y="1214854"/>
            <a:ext cx="7907974" cy="1888391"/>
          </a:xfrm>
          <a:prstGeom prst="rect">
            <a:avLst/>
          </a:prstGeom>
          <a:gradFill flip="xy" rotWithShape="1">
            <a:gsLst>
              <a:gs pos="0">
                <a:srgbClr val="ffceb0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  <a:ln>
            <a:solidFill>
              <a:srgbClr val="a6a6a6">
                <a:alpha val="100000"/>
              </a:srgbClr>
            </a:solidFill>
          </a:ln>
          <a:effectLst>
            <a:glow rad="63500">
              <a:srgbClr val="ff7000">
                <a:alpha val="49800"/>
              </a:srgbClr>
            </a:glow>
            <a:outerShdw blurRad="76200" dist="76200" dir="2700000" algn="ctr" rotWithShape="0">
              <a:srgbClr val="000000">
                <a:alpha val="49800"/>
              </a:srgbClr>
            </a:outerShdw>
            <a:softEdge rad="63500"/>
          </a:effectLst>
          <a:scene3d>
            <a:camera prst="orthographicFront"/>
            <a:lightRig rig="threePt" dir="t"/>
          </a:scene3d>
          <a:sp3d/>
        </p:spPr>
        <p:txBody>
          <a:bodyPr wrap="square" lIns="91440" tIns="45720" rIns="91440" bIns="45720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5900" b="0" i="0" u="none" strike="noStrike" kern="1200" cap="none" spc="-300" normalizeH="0" baseline="0" mc:Ignorable="hp" hp:hslEmbossed="0">
                <a:solidFill>
                  <a:srgbClr val="000000"/>
                </a:solidFill>
                <a:latin typeface="HY헤드라인M"/>
                <a:ea typeface="HY헤드라인M"/>
              </a:rPr>
              <a:t>원주시 위원회 일몰제 도입 촉구</a:t>
            </a:r>
            <a:endParaRPr xmlns:mc="http://schemas.openxmlformats.org/markup-compatibility/2006" xmlns:hp="http://schemas.haansoft.com/office/presentation/8.0" kumimoji="0" lang="ko-KR" altLang="en-US" sz="5900" b="0" i="0" u="none" strike="noStrike" kern="1200" cap="none" spc="-300" normalizeH="0" baseline="0" mc:Ignorable="hp" hp:hslEmbossed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  <p:sp>
        <p:nvSpPr>
          <p:cNvPr id="19" name="직사각형 11"/>
          <p:cNvSpPr/>
          <p:nvPr/>
        </p:nvSpPr>
        <p:spPr>
          <a:xfrm>
            <a:off x="3833363" y="3576399"/>
            <a:ext cx="7907988" cy="1699172"/>
          </a:xfrm>
          <a:prstGeom prst="flowChartAlternateProcess">
            <a:avLst/>
          </a:prstGeom>
          <a:solidFill>
            <a:schemeClr val="bg1"/>
          </a:solidFill>
          <a:ln>
            <a:solidFill>
              <a:srgbClr val="a6a6a6">
                <a:alpha val="100000"/>
              </a:srgbClr>
            </a:solidFill>
          </a:ln>
          <a:effectLst>
            <a:glow rad="63500">
              <a:srgbClr val="ff7000">
                <a:alpha val="49410"/>
              </a:srgbClr>
            </a:glow>
            <a:outerShdw blurRad="76200" dist="76200" dir="2700000" algn="ctr" rotWithShape="0">
              <a:srgbClr val="000000">
                <a:alpha val="49410"/>
              </a:srgbClr>
            </a:outerShdw>
            <a:reflection blurRad="6350" stA="50000" endA="300" endPos="35000" dir="5400000" sy="-100000" algn="bl" rotWithShape="0"/>
            <a:softEdge rad="254000"/>
          </a:effectLst>
          <a:scene3d>
            <a:camera prst="orthographicFront"/>
            <a:lightRig rig="threePt" dir="t"/>
          </a:scene3d>
          <a:sp3d/>
        </p:spPr>
        <p:txBody>
          <a:bodyPr wrap="square" lIns="91440" tIns="45720" rIns="91440" bIns="45720">
            <a:spAutoFit/>
          </a:bodyPr>
          <a:p>
            <a:pPr marL="571200" indent="-571200" algn="ctr" defTabSz="914400">
              <a:buClr>
                <a:srgbClr val="eb5800"/>
              </a:buClr>
              <a:buFont typeface="Wingdings"/>
              <a:buChar char="Ø"/>
              <a:defRPr/>
            </a:pPr>
            <a:r>
              <a:rPr xmlns:mc="http://schemas.openxmlformats.org/markup-compatibility/2006" xmlns:hp="http://schemas.haansoft.com/office/presentation/8.0" kumimoji="0" lang="ko-KR" altLang="en-US" sz="3500" b="0" i="0" u="none" strike="noStrike" kern="1200" cap="none" spc="-300" normalizeH="0" baseline="0" mc:Ignorable="hp" hp:hslEmbossed="0">
                <a:solidFill>
                  <a:srgbClr val="ff0000"/>
                </a:solidFill>
                <a:latin typeface="HY헤드라인M"/>
                <a:ea typeface="HY헤드라인M"/>
              </a:rPr>
              <a:t>기본방향</a:t>
            </a:r>
            <a:endParaRPr xmlns:mc="http://schemas.openxmlformats.org/markup-compatibility/2006" xmlns:hp="http://schemas.haansoft.com/office/presentation/8.0" kumimoji="0" lang="ko-KR" altLang="en-US" sz="3500" b="0" i="0" u="none" strike="noStrike" kern="1200" cap="none" spc="-300" normalizeH="0" baseline="0" mc:Ignorable="hp" hp:hslEmbossed="0">
              <a:solidFill>
                <a:srgbClr val="ff570d"/>
              </a:solidFill>
              <a:latin typeface="HY헤드라인M"/>
              <a:ea typeface="HY헤드라인M"/>
            </a:endParaRPr>
          </a:p>
          <a:p>
            <a:pPr marL="647500" indent="-647500" defTabSz="914400">
              <a:buClr>
                <a:srgbClr val="eb5800"/>
              </a:buClr>
              <a:buFont typeface="Wingdings"/>
              <a:buChar char="ü"/>
              <a:defRPr/>
            </a:pPr>
            <a:r>
              <a:rPr xmlns:mc="http://schemas.openxmlformats.org/markup-compatibility/2006" xmlns:hp="http://schemas.haansoft.com/office/presentation/8.0" kumimoji="0" lang="ko-KR" altLang="en-US" sz="3000" b="0" i="0" u="none" strike="noStrike" kern="1200" cap="none" spc="-300" normalizeH="0" baseline="0" mc:Ignorable="hp" hp:hslEmbossed="0">
                <a:solidFill>
                  <a:srgbClr val="0000ff"/>
                </a:solidFill>
                <a:latin typeface="HY헤드라인M"/>
                <a:ea typeface="HY헤드라인M"/>
              </a:rPr>
              <a:t>존속기한 명시</a:t>
            </a:r>
            <a:endParaRPr xmlns:mc="http://schemas.openxmlformats.org/markup-compatibility/2006" xmlns:hp="http://schemas.haansoft.com/office/presentation/8.0" kumimoji="0" lang="ko-KR" altLang="en-US" sz="3000" b="0" i="0" u="none" strike="noStrike" kern="1200" cap="none" spc="-300" normalizeH="0" baseline="0" mc:Ignorable="hp" hp:hslEmbossed="0">
              <a:solidFill>
                <a:srgbClr val="0000ff"/>
              </a:solidFill>
              <a:latin typeface="HY헤드라인M"/>
              <a:ea typeface="HY헤드라인M"/>
            </a:endParaRPr>
          </a:p>
          <a:p>
            <a:pPr marL="647500" indent="-647500" defTabSz="914400">
              <a:buClr>
                <a:srgbClr val="eb5800"/>
              </a:buClr>
              <a:buFont typeface="Wingdings"/>
              <a:buChar char="ü"/>
              <a:defRPr/>
            </a:pPr>
            <a:r>
              <a:rPr xmlns:mc="http://schemas.openxmlformats.org/markup-compatibility/2006" xmlns:hp="http://schemas.haansoft.com/office/presentation/8.0" kumimoji="0" lang="ko-KR" altLang="en-US" sz="3000" b="0" i="0" u="none" strike="noStrike" kern="1200" cap="none" spc="-300" normalizeH="0" baseline="0" mc:Ignorable="hp" hp:hslEmbossed="0">
                <a:solidFill>
                  <a:srgbClr val="0000ff"/>
                </a:solidFill>
                <a:latin typeface="HY헤드라인M"/>
                <a:ea typeface="HY헤드라인M"/>
              </a:rPr>
              <a:t>유사</a:t>
            </a:r>
            <a:r>
              <a:rPr xmlns:mc="http://schemas.openxmlformats.org/markup-compatibility/2006" xmlns:hp="http://schemas.haansoft.com/office/presentation/8.0" kumimoji="0" lang="en-US" altLang="en-US" sz="3000" b="0" i="0" u="none" strike="noStrike" kern="1200" cap="none" spc="-300" normalizeH="0" baseline="0" mc:Ignorable="hp" hp:hslEmbossed="0">
                <a:solidFill>
                  <a:srgbClr val="0000ff"/>
                </a:solidFill>
                <a:latin typeface="HY헤드라인M"/>
                <a:ea typeface="HY헤드라인M"/>
              </a:rPr>
              <a:t>·</a:t>
            </a:r>
            <a:r>
              <a:rPr xmlns:mc="http://schemas.openxmlformats.org/markup-compatibility/2006" xmlns:hp="http://schemas.haansoft.com/office/presentation/8.0" kumimoji="0" lang="ko-KR" altLang="en-US" sz="3000" b="0" i="0" u="none" strike="noStrike" kern="1200" cap="none" spc="-300" normalizeH="0" baseline="0" mc:Ignorable="hp" hp:hslEmbossed="0">
                <a:solidFill>
                  <a:srgbClr val="0000ff"/>
                </a:solidFill>
                <a:latin typeface="HY헤드라인M"/>
                <a:ea typeface="HY헤드라인M"/>
              </a:rPr>
              <a:t>중복  위원회 통</a:t>
            </a:r>
            <a:r>
              <a:rPr xmlns:mc="http://schemas.openxmlformats.org/markup-compatibility/2006" xmlns:hp="http://schemas.haansoft.com/office/presentation/8.0" kumimoji="0" lang="en-US" altLang="en-US" sz="3000" b="0" i="0" u="none" strike="noStrike" kern="1200" cap="none" spc="-300" normalizeH="0" baseline="0" mc:Ignorable="hp" hp:hslEmbossed="0">
                <a:solidFill>
                  <a:srgbClr val="0000ff"/>
                </a:solidFill>
                <a:latin typeface="HY헤드라인M"/>
                <a:ea typeface="HY헤드라인M"/>
              </a:rPr>
              <a:t>·</a:t>
            </a:r>
            <a:r>
              <a:rPr xmlns:mc="http://schemas.openxmlformats.org/markup-compatibility/2006" xmlns:hp="http://schemas.haansoft.com/office/presentation/8.0" kumimoji="0" lang="ko-KR" altLang="en-US" sz="3000" b="0" i="0" u="none" strike="noStrike" kern="1200" cap="none" spc="-300" normalizeH="0" baseline="0" mc:Ignorable="hp" hp:hslEmbossed="0">
                <a:solidFill>
                  <a:srgbClr val="0000ff"/>
                </a:solidFill>
                <a:latin typeface="HY헤드라인M"/>
                <a:ea typeface="HY헤드라인M"/>
              </a:rPr>
              <a:t>폐합</a:t>
            </a:r>
            <a:endParaRPr xmlns:mc="http://schemas.openxmlformats.org/markup-compatibility/2006" xmlns:hp="http://schemas.haansoft.com/office/presentation/8.0" kumimoji="0" lang="ko-KR" altLang="en-US" sz="3000" b="0" i="0" u="none" strike="noStrike" kern="1200" cap="none" spc="-300" normalizeH="0" baseline="0" mc:Ignorable="hp" hp:hslEmbossed="0">
              <a:solidFill>
                <a:srgbClr val="ff570d"/>
              </a:solidFill>
              <a:latin typeface="HY헤드라인M"/>
              <a:ea typeface="HY헤드라인M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graphicFrame>
        <p:nvGraphicFramePr>
          <p:cNvPr id="12" name=""/>
          <p:cNvGraphicFramePr/>
          <p:nvPr/>
        </p:nvGraphicFramePr>
        <p:xfrm>
          <a:off x="6096000" y="3224893"/>
          <a:ext cx="4827358" cy="2589287"/>
        </p:xfrm>
        <a:graphic>
          <a:graphicData uri="http://schemas.openxmlformats.org/drawingml/2006/table">
            <a:tbl>
              <a:tblPr firstRow="1" bandRow="1"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  <a:reflection blurRad="6350" stA="50000" endA="300" endPos="35000" dir="5400000" sy="-100000" algn="bl" rotWithShape="0"/>
                </a:effectLst>
                <a:tableStyleId>{5C22544A-7EE6-4342-B048-85BDC9FD1C3A}</a:tableStyleId>
              </a:tblPr>
              <a:tblGrid>
                <a:gridCol w="2385691"/>
                <a:gridCol w="2441667"/>
              </a:tblGrid>
              <a:tr h="986860"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3000">
                          <a:solidFill>
                            <a:schemeClr val="lt1"/>
                          </a:solidFill>
                          <a:latin typeface="+mn-ea"/>
                          <a:ea typeface="+mn-ea"/>
                        </a:rPr>
                        <a:t>상설</a:t>
                      </a:r>
                      <a:endParaRPr lang="ko-KR" altLang="en-US" sz="3000">
                        <a:solidFill>
                          <a:schemeClr val="lt1"/>
                        </a:solidFill>
                        <a:latin typeface="+mn-ea"/>
                        <a:ea typeface="+mn-ea"/>
                      </a:endParaRPr>
                    </a:p>
                  </a:txBody>
                  <a:tcPr marL="91440" marR="91440" anchor="ctr">
                    <a:solidFill>
                      <a:schemeClr val="accent4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3000">
                          <a:solidFill>
                            <a:schemeClr val="lt1"/>
                          </a:solidFill>
                          <a:latin typeface="+mn-ea"/>
                          <a:ea typeface="+mn-ea"/>
                        </a:rPr>
                        <a:t>비상설</a:t>
                      </a:r>
                      <a:endParaRPr lang="ko-KR" altLang="en-US" sz="3000">
                        <a:solidFill>
                          <a:schemeClr val="lt1"/>
                        </a:solidFill>
                        <a:latin typeface="+mn-ea"/>
                        <a:ea typeface="+mn-ea"/>
                      </a:endParaRPr>
                    </a:p>
                  </a:txBody>
                  <a:tcPr marL="91440" marR="91440" anchor="ctr">
                    <a:solidFill>
                      <a:schemeClr val="accent4"/>
                    </a:solidFill>
                  </a:tcPr>
                </a:tc>
              </a:tr>
              <a:tr h="1602427"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91%</a:t>
                      </a:r>
                      <a:endParaRPr lang="en-US" altLang="ko-KR" sz="2800" b="0">
                        <a:ln w="9525">
                          <a:solidFill>
                            <a:schemeClr val="dk1"/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 sz="2100" b="0">
                        <a:ln w="9525">
                          <a:solidFill>
                            <a:schemeClr val="dk1"/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en-US" altLang="ko-KR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(159</a:t>
                      </a:r>
                      <a:r>
                        <a:rPr lang="ko-KR" altLang="en-US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개</a:t>
                      </a:r>
                      <a:r>
                        <a:rPr lang="en-US" altLang="ko-KR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2800" b="0">
                        <a:ln w="9525">
                          <a:solidFill>
                            <a:schemeClr val="dk1"/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</a:txBody>
                  <a:tcPr marL="91440" marR="91440" anchor="ctr">
                    <a:solidFill>
                      <a:srgbClr val="fff6d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glow rad="63500">
                              <a:schemeClr val="accent2">
                                <a:satMod val="175000"/>
                                <a:alpha val="50000"/>
                              </a:schemeClr>
                            </a:glow>
                          </a:effectLst>
                          <a:latin typeface="+mn-ea"/>
                          <a:ea typeface="+mn-ea"/>
                        </a:rPr>
                        <a:t>9%</a:t>
                      </a:r>
                      <a:endParaRPr lang="en-US" altLang="ko-KR" sz="2800" b="0">
                        <a:ln w="9525">
                          <a:solidFill>
                            <a:schemeClr val="dk1"/>
                          </a:solidFill>
                        </a:ln>
                        <a:solidFill>
                          <a:srgbClr val="ff0000"/>
                        </a:solidFill>
                        <a:effectLst>
                          <a:glow rad="63500">
                            <a:schemeClr val="accent2">
                              <a:satMod val="175000"/>
                              <a:alpha val="50000"/>
                            </a:schemeClr>
                          </a:glow>
                        </a:effectLst>
                        <a:latin typeface="+mn-ea"/>
                        <a:ea typeface="+mn-ea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 sz="2800" b="0">
                        <a:ln w="9525">
                          <a:solidFill>
                            <a:schemeClr val="dk1"/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en-US" altLang="ko-KR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(16</a:t>
                      </a:r>
                      <a:r>
                        <a:rPr lang="ko-KR" altLang="en-US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개</a:t>
                      </a:r>
                      <a:r>
                        <a:rPr lang="en-US" altLang="ko-KR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2800" b="0">
                        <a:ln w="9525">
                          <a:solidFill>
                            <a:schemeClr val="dk1"/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</a:txBody>
                  <a:tcPr marL="91440" marR="91440" anchor="ctr">
                    <a:solidFill>
                      <a:srgbClr val="fff6d1"/>
                    </a:solidFill>
                  </a:tcPr>
                </a:tc>
              </a:tr>
            </a:tbl>
          </a:graphicData>
        </a:graphic>
      </p:graphicFrame>
      <p:sp>
        <p:nvSpPr>
          <p:cNvPr id="13" name="제목 1"/>
          <p:cNvSpPr/>
          <p:nvPr/>
        </p:nvSpPr>
        <p:spPr>
          <a:xfrm>
            <a:off x="2266948" y="739321"/>
            <a:ext cx="7658103" cy="1677080"/>
          </a:xfrm>
          <a:prstGeom prst="rect">
            <a:avLst/>
          </a:prstGeom>
          <a:gradFill flip="xy" rotWithShape="1">
            <a:gsLst>
              <a:gs pos="0">
                <a:srgbClr val="c0cdef">
                  <a:alpha val="100000"/>
                </a:srgbClr>
              </a:gs>
              <a:gs pos="100000">
                <a:srgbClr val="ffffff">
                  <a:alpha val="100000"/>
                </a:srgbClr>
              </a:gs>
            </a:gsLst>
            <a:lin ang="5400000" scaled="1"/>
            <a:tileRect/>
          </a:gradFill>
          <a:ln>
            <a:solidFill>
              <a:srgbClr val="000000">
                <a:alpha val="100000"/>
              </a:srgbClr>
            </a:solidFill>
          </a:ln>
          <a:effectLst>
            <a:outerShdw blurRad="76200" dist="76200" dir="2700000" algn="ctr" rotWithShape="0">
              <a:srgbClr val="000000">
                <a:alpha val="50000"/>
              </a:srgbClr>
            </a:outerShdw>
            <a:softEdge rad="63500"/>
          </a:effectLst>
        </p:spPr>
        <p:txBody>
          <a:bodyPr vert="horz" lIns="91440" tIns="45720" rIns="91440" bIns="45720" anchor="ctr">
            <a:normAutofit lnSpcReduction="10000"/>
          </a:bodyPr>
          <a:p>
            <a:pPr marL="485520" indent="-485520" algn="l" defTabSz="914400" rtl="0" eaLnBrk="1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Font typeface="Wingdings"/>
              <a:buChar char="l"/>
              <a:defRPr/>
            </a:pPr>
            <a:r>
              <a:rPr xmlns:mc="http://schemas.openxmlformats.org/markup-compatibility/2006" xmlns:hp="http://schemas.haansoft.com/office/presentation/8.0" kumimoji="0" lang="ko-KR" altLang="en-US" sz="3400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최근 </a:t>
            </a:r>
            <a:r>
              <a:rPr xmlns:mc="http://schemas.openxmlformats.org/markup-compatibility/2006" xmlns:hp="http://schemas.haansoft.com/office/presentation/8.0" kumimoji="0" lang="en-US" altLang="ko-KR" sz="3400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3</a:t>
            </a:r>
            <a:r>
              <a:rPr xmlns:mc="http://schemas.openxmlformats.org/markup-compatibility/2006" xmlns:hp="http://schemas.haansoft.com/office/presentation/8.0" kumimoji="0" lang="ko-KR" altLang="en-US" sz="3400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년간 미개최된 위원회 폐지</a:t>
            </a:r>
            <a:endParaRPr xmlns:mc="http://schemas.openxmlformats.org/markup-compatibility/2006" xmlns:hp="http://schemas.haansoft.com/office/presentation/8.0" kumimoji="0" lang="ko-KR" altLang="en-US" sz="3400" b="1" i="0" u="none" strike="noStrike" kern="1200" cap="none" spc="0" normalizeH="0" baseline="0" mc:Ignorable="hp" hp:hslEmbossed="0">
              <a:solidFill>
                <a:srgbClr val="0000ff"/>
              </a:solidFill>
              <a:latin typeface="맑은 고딕"/>
              <a:ea typeface="맑은 고딕"/>
              <a:cs typeface="맑은 고딕"/>
            </a:endParaRPr>
          </a:p>
          <a:p>
            <a:pPr marL="485520" indent="-485520" algn="l" defTabSz="914400" rtl="0" eaLnBrk="1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Font typeface="Wingdings"/>
              <a:buChar char="l"/>
              <a:defRPr/>
            </a:pPr>
            <a:endParaRPr xmlns:mc="http://schemas.openxmlformats.org/markup-compatibility/2006" xmlns:hp="http://schemas.haansoft.com/office/presentation/8.0" kumimoji="0" lang="ko-KR" altLang="en-US" sz="3400" b="1" i="0" u="none" strike="noStrike" kern="1200" cap="none" spc="0" normalizeH="0" baseline="0" mc:Ignorable="hp" hp:hslEmbossed="0">
              <a:solidFill>
                <a:srgbClr val="0000ff"/>
              </a:solidFill>
              <a:latin typeface="맑은 고딕"/>
              <a:ea typeface="맑은 고딕"/>
              <a:cs typeface="맑은 고딕"/>
            </a:endParaRPr>
          </a:p>
          <a:p>
            <a:pPr marL="485520" indent="-485520" algn="l" defTabSz="914400" rtl="0" eaLnBrk="1" latinLnBrk="1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Font typeface="Wingdings"/>
              <a:buChar char="l"/>
              <a:defRPr/>
            </a:pPr>
            <a:r>
              <a:rPr xmlns:mc="http://schemas.openxmlformats.org/markup-compatibility/2006" xmlns:hp="http://schemas.haansoft.com/office/presentation/8.0" kumimoji="0" lang="ko-KR" altLang="en-US" sz="3400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  <a:cs typeface="맑은 고딕"/>
              </a:rPr>
              <a:t>위원회 비상설화 제안</a:t>
            </a:r>
            <a:r>
              <a:rPr xmlns:mc="http://schemas.openxmlformats.org/markup-compatibility/2006" xmlns:hp="http://schemas.haansoft.com/office/presentation/8.0" kumimoji="0" lang="ko-KR" altLang="en-US" sz="34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endParaRPr xmlns:mc="http://schemas.openxmlformats.org/markup-compatibility/2006" xmlns:hp="http://schemas.haansoft.com/office/presentation/8.0" kumimoji="0" lang="ko-KR" altLang="en-US" sz="34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graphicFrame>
        <p:nvGraphicFramePr>
          <p:cNvPr id="14" name=""/>
          <p:cNvGraphicFramePr/>
          <p:nvPr/>
        </p:nvGraphicFramePr>
        <p:xfrm>
          <a:off x="1055007" y="3241221"/>
          <a:ext cx="4656455" cy="2564795"/>
        </p:xfrm>
        <a:graphic>
          <a:graphicData uri="http://schemas.openxmlformats.org/drawingml/2006/table">
            <a:tbl>
              <a:tblPr firstRow="1" bandRow="1">
                <a:effectLst>
                  <a:glow rad="63500">
                    <a:schemeClr val="accent2">
                      <a:satMod val="175000"/>
                      <a:alpha val="50000"/>
                    </a:schemeClr>
                  </a:glow>
                  <a:reflection blurRad="6350" stA="50000" endA="300" endPos="35000" dir="5400000" sy="-100000" algn="bl" rotWithShape="0"/>
                </a:effectLst>
                <a:tableStyleId>{5C22544A-7EE6-4342-B048-85BDC9FD1C3A}</a:tableStyleId>
              </a:tblPr>
              <a:tblGrid>
                <a:gridCol w="4656455"/>
              </a:tblGrid>
              <a:tr h="1005840"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3000">
                          <a:solidFill>
                            <a:schemeClr val="lt1"/>
                          </a:solidFill>
                          <a:latin typeface="+mn-ea"/>
                          <a:ea typeface="+mn-ea"/>
                        </a:rPr>
                        <a:t>최근 </a:t>
                      </a:r>
                      <a:r>
                        <a:rPr lang="en-US" altLang="ko-KR" sz="3000">
                          <a:solidFill>
                            <a:schemeClr val="lt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3000">
                          <a:solidFill>
                            <a:schemeClr val="lt1"/>
                          </a:solidFill>
                          <a:latin typeface="+mn-ea"/>
                          <a:ea typeface="+mn-ea"/>
                        </a:rPr>
                        <a:t>년간 미개최 위원회</a:t>
                      </a:r>
                      <a:endParaRPr lang="ko-KR" altLang="en-US" sz="3000">
                        <a:solidFill>
                          <a:schemeClr val="lt1"/>
                        </a:solidFill>
                        <a:latin typeface="+mn-ea"/>
                        <a:ea typeface="+mn-ea"/>
                      </a:endParaRPr>
                    </a:p>
                  </a:txBody>
                  <a:tcPr marL="91440" marR="91440" anchor="ctr">
                    <a:solidFill>
                      <a:schemeClr val="accent4"/>
                    </a:solidFill>
                  </a:tcPr>
                </a:tc>
              </a:tr>
              <a:tr h="1558955"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74%</a:t>
                      </a:r>
                      <a:endParaRPr lang="en-US" altLang="ko-KR" sz="2800" b="0">
                        <a:ln w="9525">
                          <a:solidFill>
                            <a:schemeClr val="dk1"/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 sz="2800" b="0">
                        <a:ln w="9525">
                          <a:solidFill>
                            <a:schemeClr val="dk1"/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en-US" altLang="ko-KR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(13</a:t>
                      </a:r>
                      <a:r>
                        <a:rPr lang="ko-KR" altLang="en-US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개</a:t>
                      </a:r>
                      <a:r>
                        <a:rPr lang="en-US" altLang="ko-KR" sz="2800" b="0">
                          <a:ln w="9525">
                            <a:solidFill>
                              <a:schemeClr val="dk1"/>
                            </a:solidFill>
                          </a:ln>
                          <a:solidFill>
                            <a:schemeClr val="dk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2800" b="0">
                        <a:ln w="9525">
                          <a:solidFill>
                            <a:schemeClr val="dk1"/>
                          </a:solidFill>
                        </a:ln>
                        <a:solidFill>
                          <a:schemeClr val="dk1"/>
                        </a:solidFill>
                        <a:latin typeface="+mn-ea"/>
                        <a:ea typeface="+mn-ea"/>
                      </a:endParaRPr>
                    </a:p>
                  </a:txBody>
                  <a:tcPr marL="91440" marR="91440" anchor="ctr">
                    <a:solidFill>
                      <a:srgbClr val="fff6d1"/>
                    </a:solidFill>
                  </a:tcPr>
                </a:tc>
              </a:tr>
            </a:tbl>
          </a:graphicData>
        </a:graphic>
      </p:graphicFrame>
      <p:sp>
        <p:nvSpPr>
          <p:cNvPr id="15" name=""/>
          <p:cNvSpPr/>
          <p:nvPr/>
        </p:nvSpPr>
        <p:spPr>
          <a:xfrm>
            <a:off x="8426223" y="3236230"/>
            <a:ext cx="2392589" cy="2596696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>
              <a:solidFill>
                <a:schemeClr val="lt1"/>
              </a:solidFill>
            </a:endParaRPr>
          </a:p>
        </p:txBody>
      </p:sp>
      <p:pic>
        <p:nvPicPr>
          <p:cNvPr id="16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426935" y="1231905"/>
            <a:ext cx="629557" cy="629557"/>
          </a:xfrm>
          <a:prstGeom prst="rect">
            <a:avLst/>
          </a:prstGeom>
        </p:spPr>
      </p:pic>
      <p:sp>
        <p:nvSpPr>
          <p:cNvPr id="17" name=""/>
          <p:cNvSpPr/>
          <p:nvPr/>
        </p:nvSpPr>
        <p:spPr>
          <a:xfrm>
            <a:off x="1384639" y="2733486"/>
            <a:ext cx="3243036" cy="408214"/>
          </a:xfrm>
          <a:prstGeom prst="homePlate">
            <a:avLst>
              <a:gd name="adj" fmla="val 50000"/>
            </a:avLst>
          </a:prstGeom>
          <a:noFill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sp>
        <p:nvSpPr>
          <p:cNvPr id="18" name=""/>
          <p:cNvSpPr txBox="1"/>
          <p:nvPr/>
        </p:nvSpPr>
        <p:spPr>
          <a:xfrm>
            <a:off x="1691866" y="2768851"/>
            <a:ext cx="2631164" cy="362969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ko-KR" altLang="en-US" b="1"/>
              <a:t>전체 </a:t>
            </a:r>
            <a:r>
              <a:rPr lang="en-US" altLang="ko-KR" b="1"/>
              <a:t>175</a:t>
            </a:r>
            <a:r>
              <a:rPr lang="ko-KR" altLang="en-US" b="1"/>
              <a:t>개 위원회 중</a:t>
            </a:r>
            <a:r>
              <a:rPr lang="en-US" altLang="ko-KR" b="1"/>
              <a:t>..</a:t>
            </a:r>
            <a:endParaRPr lang="en-US" altLang="ko-KR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16954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632693" y="2783153"/>
          <a:ext cx="5388864" cy="912114"/>
        </p:xfrm>
        <a:graphic>
          <a:graphicData uri="http://schemas.openxmlformats.org/drawingml/2006/table">
            <a:tbl>
              <a:tblPr firstRow="1" bandRow="1"/>
              <a:tblGrid>
                <a:gridCol w="5388864"/>
              </a:tblGrid>
              <a:tr h="785730">
                <a:tc>
                  <a:txBody>
                    <a:bodyPr vert="horz" lIns="17907" tIns="17907" rIns="17907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3600" kern="0" spc="-60">
                        <a:solidFill>
                          <a:srgbClr val="000000"/>
                        </a:solidFill>
                        <a:effectLst/>
                        <a:latin typeface="HY견명조"/>
                        <a:ea typeface="HY견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798249" y="2067871"/>
            <a:ext cx="5418544" cy="1153301"/>
          </a:xfrm>
          <a:prstGeom prst="rect">
            <a:avLst/>
          </a:prstGeom>
          <a:gradFill flip="xy" rotWithShape="1">
            <a:gsLst>
              <a:gs pos="0">
                <a:srgbClr val="ffceb0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  <a:ln>
            <a:solidFill>
              <a:schemeClr val="bg1">
                <a:lumMod val="65000"/>
              </a:schemeClr>
            </a:solidFill>
          </a:ln>
          <a:effectLst>
            <a:glow rad="63500">
              <a:schemeClr val="accent2">
                <a:satMod val="175000"/>
                <a:alpha val="50000"/>
              </a:schemeClr>
            </a:glow>
            <a:outerShdw blurRad="76200" dist="76200" dir="2700000" algn="ctr" rotWithShape="0">
              <a:srgbClr val="000000">
                <a:alpha val="50000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7000">
                <a:latin typeface="HY헤드라인M"/>
                <a:ea typeface="HY헤드라인M"/>
              </a:rPr>
              <a:t>감사합니다</a:t>
            </a:r>
            <a:r>
              <a:rPr lang="en-US" altLang="ko-KR" sz="7000">
                <a:latin typeface="HY헤드라인M"/>
                <a:ea typeface="HY헤드라인M"/>
              </a:rPr>
              <a:t>.</a:t>
            </a:r>
            <a:endParaRPr lang="en-US" altLang="ko-KR" sz="7000">
              <a:latin typeface="HY헤드라인M"/>
              <a:ea typeface="HY헤드라인M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graphicFrame>
        <p:nvGraphicFramePr>
          <p:cNvPr id="17" name="표 9"/>
          <p:cNvGraphicFramePr>
            <a:graphicFrameLocks noGrp="1"/>
          </p:cNvGraphicFramePr>
          <p:nvPr/>
        </p:nvGraphicFramePr>
        <p:xfrm>
          <a:off x="4835985" y="4260332"/>
          <a:ext cx="5398389" cy="1255014"/>
        </p:xfrm>
        <a:graphic>
          <a:graphicData uri="http://schemas.openxmlformats.org/drawingml/2006/table">
            <a:tbl>
              <a:tblPr firstRow="1" bandRow="1"/>
              <a:tblGrid>
                <a:gridCol w="5398389"/>
              </a:tblGrid>
              <a:tr h="785730">
                <a:tc>
                  <a:txBody>
                    <a:bodyPr vert="horz" lIns="17907" tIns="17907" rIns="17907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【</a:t>
                      </a:r>
                      <a:r>
                        <a:rPr lang="ko-KR" altLang="en-US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박한근</a:t>
                      </a:r>
                      <a:r>
                        <a:rPr lang="ko-KR" altLang="en-US" sz="5000" kern="0" spc="-60" baseline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 의원</a:t>
                      </a: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】</a:t>
                      </a:r>
                      <a:endParaRPr lang="ko-KR" altLang="en-US" sz="5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9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 w="12700">
            <a:solidFill>
              <a:srgbClr val="000000">
                <a:alpha val="100000"/>
              </a:srgbClr>
            </a:solidFill>
          </a:ln>
          <a:effectLst>
            <a:softEdge rad="63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106</ep:Words>
  <ep:PresentationFormat>와이드스크린</ep:PresentationFormat>
  <ep:Paragraphs>35</ep:Paragraphs>
  <ep:Slides>6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ep:HeadingPairs>
  <ep:TitlesOfParts>
    <vt:vector size="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2023-09-25T02:06:43.000</dcterms:created>
  <dc:creator>Microsoft 계정</dc:creator>
  <cp:lastModifiedBy>user</cp:lastModifiedBy>
  <dcterms:modified xsi:type="dcterms:W3CDTF">2024-12-11T05:13:53.195</dcterms:modified>
  <cp:revision>100</cp:revision>
  <dc:title>PowerPoint 프레젠테이션</dc:title>
  <cp:version/>
</cp:coreProperties>
</file>