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9" r:id="rId2"/>
    <p:sldId id="424" r:id="rId3"/>
    <p:sldId id="436" r:id="rId4"/>
    <p:sldId id="437" r:id="rId5"/>
    <p:sldId id="438" r:id="rId6"/>
    <p:sldId id="433" r:id="rId7"/>
    <p:sldId id="314" r:id="rId8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6C7"/>
    <a:srgbClr val="FD8F87"/>
    <a:srgbClr val="F58683"/>
    <a:srgbClr val="F3E1EE"/>
    <a:srgbClr val="F6EFDE"/>
    <a:srgbClr val="FAF6EC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66" y="96"/>
      </p:cViewPr>
      <p:guideLst>
        <p:guide orient="horz" pos="2183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099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118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472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15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626292" y="2030386"/>
            <a:ext cx="8074479" cy="927411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400" b="1" kern="0" spc="-5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원주시 국가유공자의 날 제정을 촉구하며</a:t>
            </a:r>
            <a:endParaRPr lang="ko-KR" altLang="en-US" sz="3400" kern="0" spc="0" dirty="0">
              <a:solidFill>
                <a:srgbClr val="000000"/>
              </a:solidFill>
              <a:effectLst/>
              <a:latin typeface="한컴바탕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AD7D6E74-88AA-4439-983F-C3C7A9B9F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99" y="990425"/>
            <a:ext cx="5173102" cy="577462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BC129A-5148-4732-A4D7-0B9B72AD0FAF}"/>
              </a:ext>
            </a:extLst>
          </p:cNvPr>
          <p:cNvSpPr txBox="1"/>
          <p:nvPr/>
        </p:nvSpPr>
        <p:spPr>
          <a:xfrm>
            <a:off x="356400" y="94175"/>
            <a:ext cx="5961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선행 사례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앞서가는 지자체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구리시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C5D27C4-9FCB-41B3-9B69-6B8D52355782}"/>
              </a:ext>
            </a:extLst>
          </p:cNvPr>
          <p:cNvSpPr/>
          <p:nvPr/>
        </p:nvSpPr>
        <p:spPr>
          <a:xfrm>
            <a:off x="499527" y="2944712"/>
            <a:ext cx="4512739" cy="7044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57D86B5-359D-4A65-BEC8-65394C090983}"/>
              </a:ext>
            </a:extLst>
          </p:cNvPr>
          <p:cNvSpPr/>
          <p:nvPr/>
        </p:nvSpPr>
        <p:spPr>
          <a:xfrm>
            <a:off x="2722028" y="4986966"/>
            <a:ext cx="2341037" cy="2539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1F1EFA1E-AE87-4FCF-98C0-90AE7C441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AE438CD-1550-4F39-9F80-8D7861A23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DB6F9408-B34A-4124-88C1-0468F1B470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867" y="2834644"/>
            <a:ext cx="5816887" cy="3875501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6616624D-07B2-405F-93F0-8ED7959792E8}"/>
              </a:ext>
            </a:extLst>
          </p:cNvPr>
          <p:cNvSpPr txBox="1"/>
          <p:nvPr/>
        </p:nvSpPr>
        <p:spPr>
          <a:xfrm>
            <a:off x="6182629" y="947308"/>
            <a:ext cx="4949361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'</a:t>
            </a:r>
            <a:r>
              <a:rPr lang="ko-KR" altLang="en-US" b="1" dirty="0">
                <a:solidFill>
                  <a:srgbClr val="FF0000"/>
                </a:solidFill>
              </a:rPr>
              <a:t>국가유공자의 날</a:t>
            </a:r>
            <a:r>
              <a:rPr lang="en-US" altLang="ko-KR" b="1" dirty="0">
                <a:solidFill>
                  <a:srgbClr val="FF0000"/>
                </a:solidFill>
              </a:rPr>
              <a:t>’</a:t>
            </a:r>
            <a:r>
              <a:rPr lang="ko-KR" altLang="en-US" b="1" dirty="0">
                <a:solidFill>
                  <a:srgbClr val="FF0000"/>
                </a:solidFill>
              </a:rPr>
              <a:t>은 </a:t>
            </a:r>
            <a:r>
              <a:rPr lang="en-US" altLang="ko-KR" b="1" dirty="0">
                <a:solidFill>
                  <a:srgbClr val="FF0000"/>
                </a:solidFill>
              </a:rPr>
              <a:t>2019</a:t>
            </a:r>
            <a:r>
              <a:rPr lang="ko-KR" altLang="en-US" b="1" dirty="0">
                <a:solidFill>
                  <a:srgbClr val="FF0000"/>
                </a:solidFill>
              </a:rPr>
              <a:t>년 구리시가 </a:t>
            </a:r>
            <a:endParaRPr lang="en-US" altLang="ko-KR" b="1" dirty="0">
              <a:solidFill>
                <a:srgbClr val="FF0000"/>
              </a:solidFill>
            </a:endParaRPr>
          </a:p>
          <a:p>
            <a:pPr algn="ctr"/>
            <a:r>
              <a:rPr lang="ko-KR" altLang="en-US" b="1" dirty="0">
                <a:solidFill>
                  <a:srgbClr val="FF0000"/>
                </a:solidFill>
              </a:rPr>
              <a:t>전국 최초로 제정한 기념일</a:t>
            </a:r>
            <a:r>
              <a:rPr lang="en-US" altLang="ko-KR" b="1" dirty="0">
                <a:solidFill>
                  <a:srgbClr val="FF0000"/>
                </a:solidFill>
              </a:rPr>
              <a:t>!</a:t>
            </a:r>
          </a:p>
          <a:p>
            <a:endParaRPr lang="en-US" altLang="ko-KR" dirty="0"/>
          </a:p>
          <a:p>
            <a:r>
              <a:rPr lang="en-US" altLang="ko-KR" dirty="0"/>
              <a:t>- </a:t>
            </a:r>
            <a:r>
              <a:rPr lang="ko-KR" altLang="en-US" spc="-150" dirty="0"/>
              <a:t>구리시립합창단 공연</a:t>
            </a:r>
            <a:r>
              <a:rPr lang="en-US" altLang="ko-KR" spc="-150" dirty="0"/>
              <a:t>, </a:t>
            </a:r>
            <a:r>
              <a:rPr lang="ko-KR" altLang="en-US" spc="-150" dirty="0"/>
              <a:t>대형 손 글씨 축하공연</a:t>
            </a:r>
            <a:endParaRPr lang="en-US" altLang="ko-KR" spc="-150" dirty="0"/>
          </a:p>
          <a:p>
            <a:r>
              <a:rPr lang="en-US" altLang="ko-KR" dirty="0"/>
              <a:t>- </a:t>
            </a:r>
            <a:r>
              <a:rPr lang="ko-KR" altLang="en-US" dirty="0"/>
              <a:t>보훈</a:t>
            </a:r>
            <a:r>
              <a:rPr lang="en-US" altLang="ko-KR" dirty="0"/>
              <a:t>·</a:t>
            </a:r>
            <a:r>
              <a:rPr lang="ko-KR" altLang="en-US" dirty="0"/>
              <a:t>단체 활성화 유공자 표창 수여</a:t>
            </a:r>
          </a:p>
          <a:p>
            <a:r>
              <a:rPr lang="en-US" altLang="ko-KR" dirty="0"/>
              <a:t>- '</a:t>
            </a:r>
            <a:r>
              <a:rPr lang="ko-KR" altLang="en-US" dirty="0"/>
              <a:t>잠들지 않는 이야기</a:t>
            </a:r>
            <a:r>
              <a:rPr lang="en-US" altLang="ko-KR" dirty="0"/>
              <a:t>' </a:t>
            </a:r>
            <a:r>
              <a:rPr lang="ko-KR" altLang="en-US" dirty="0"/>
              <a:t>바탕 책 공연 등</a:t>
            </a:r>
          </a:p>
        </p:txBody>
      </p:sp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DA387C-F441-475A-A65C-216CA4485501}"/>
              </a:ext>
            </a:extLst>
          </p:cNvPr>
          <p:cNvSpPr txBox="1"/>
          <p:nvPr/>
        </p:nvSpPr>
        <p:spPr>
          <a:xfrm>
            <a:off x="356400" y="94175"/>
            <a:ext cx="5961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선행 사례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앞서가는 지자체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구리시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B987154-F968-4727-9A86-9E36987D5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6" y="1086179"/>
            <a:ext cx="5974143" cy="39802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FB81D82-6072-4149-809B-B505192B25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607" y="2645228"/>
            <a:ext cx="5974143" cy="3980273"/>
          </a:xfrm>
          <a:prstGeom prst="rect">
            <a:avLst/>
          </a:prstGeom>
        </p:spPr>
      </p:pic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D4739B66-86AC-47F6-B5AF-40ABDC3BF0E7}"/>
              </a:ext>
            </a:extLst>
          </p:cNvPr>
          <p:cNvSpPr/>
          <p:nvPr/>
        </p:nvSpPr>
        <p:spPr>
          <a:xfrm>
            <a:off x="6419892" y="1786467"/>
            <a:ext cx="285712" cy="2286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C6947CCE-193B-41A5-9538-D4CEBBA35FF8}"/>
              </a:ext>
            </a:extLst>
          </p:cNvPr>
          <p:cNvSpPr/>
          <p:nvPr/>
        </p:nvSpPr>
        <p:spPr>
          <a:xfrm flipH="1">
            <a:off x="5418667" y="5810177"/>
            <a:ext cx="296333" cy="2286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3C9F539-6783-4A7E-92F2-674E5B9A4AFF}"/>
              </a:ext>
            </a:extLst>
          </p:cNvPr>
          <p:cNvSpPr txBox="1"/>
          <p:nvPr/>
        </p:nvSpPr>
        <p:spPr>
          <a:xfrm>
            <a:off x="6914287" y="1484967"/>
            <a:ext cx="3579438" cy="831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2300" spc="-150" dirty="0"/>
              <a:t>구리시립합창단 공연</a:t>
            </a:r>
            <a:endParaRPr lang="ko-KR" altLang="en-US" sz="23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650EBDC-4956-4D33-9BDC-39C750131885}"/>
              </a:ext>
            </a:extLst>
          </p:cNvPr>
          <p:cNvSpPr txBox="1"/>
          <p:nvPr/>
        </p:nvSpPr>
        <p:spPr>
          <a:xfrm>
            <a:off x="1285493" y="5508978"/>
            <a:ext cx="3877287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ko-KR" altLang="en-US" sz="2300" dirty="0"/>
              <a:t>보훈</a:t>
            </a:r>
            <a:r>
              <a:rPr lang="en-US" altLang="ko-KR" sz="2300" dirty="0"/>
              <a:t>·</a:t>
            </a:r>
            <a:r>
              <a:rPr lang="ko-KR" altLang="en-US" sz="2300" dirty="0"/>
              <a:t>단체 활성화 유공자 </a:t>
            </a:r>
            <a:endParaRPr lang="en-US" altLang="ko-KR" sz="2300" dirty="0"/>
          </a:p>
          <a:p>
            <a:pPr algn="ctr"/>
            <a:r>
              <a:rPr lang="ko-KR" altLang="en-US" sz="2300" dirty="0"/>
              <a:t>표창 수여</a:t>
            </a:r>
          </a:p>
        </p:txBody>
      </p:sp>
    </p:spTree>
    <p:extLst>
      <p:ext uri="{BB962C8B-B14F-4D97-AF65-F5344CB8AC3E}">
        <p14:creationId xmlns:p14="http://schemas.microsoft.com/office/powerpoint/2010/main" val="1748339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4F516-B0A1-4B9C-9B0E-C8B6D99F4579}"/>
              </a:ext>
            </a:extLst>
          </p:cNvPr>
          <p:cNvSpPr txBox="1"/>
          <p:nvPr/>
        </p:nvSpPr>
        <p:spPr>
          <a:xfrm>
            <a:off x="356400" y="94175"/>
            <a:ext cx="5961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선행 사례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앞서가는 지자체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시흥시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76841CA-19E0-4448-A8B0-70379D261F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633" y="1999254"/>
            <a:ext cx="10354733" cy="45509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1D48601-3CA1-47DC-B38A-A5DECE7C7C11}"/>
              </a:ext>
            </a:extLst>
          </p:cNvPr>
          <p:cNvSpPr txBox="1"/>
          <p:nvPr/>
        </p:nvSpPr>
        <p:spPr>
          <a:xfrm>
            <a:off x="374646" y="989382"/>
            <a:ext cx="11442706" cy="8316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ko-KR" sz="2300" b="1" dirty="0">
                <a:solidFill>
                  <a:srgbClr val="3B3A3A"/>
                </a:solidFill>
                <a:latin typeface="Notosans KR"/>
              </a:rPr>
              <a:t>‘</a:t>
            </a:r>
            <a:r>
              <a:rPr lang="ko-KR" altLang="en-US" sz="2300" b="1" i="0" dirty="0">
                <a:solidFill>
                  <a:srgbClr val="3B3A3A"/>
                </a:solidFill>
                <a:effectLst/>
                <a:latin typeface="Notosans KR"/>
              </a:rPr>
              <a:t>기억을 넘어</a:t>
            </a:r>
            <a:r>
              <a:rPr lang="en-US" altLang="ko-KR" sz="2300" b="1" i="0" dirty="0">
                <a:solidFill>
                  <a:srgbClr val="3B3A3A"/>
                </a:solidFill>
                <a:effectLst/>
                <a:latin typeface="Notosans KR"/>
              </a:rPr>
              <a:t>, </a:t>
            </a:r>
            <a:r>
              <a:rPr lang="ko-KR" altLang="en-US" sz="2300" b="1" i="0" dirty="0">
                <a:solidFill>
                  <a:srgbClr val="3B3A3A"/>
                </a:solidFill>
                <a:effectLst/>
                <a:latin typeface="Notosans KR"/>
              </a:rPr>
              <a:t>보훈의 가치를 일상으로</a:t>
            </a:r>
            <a:r>
              <a:rPr lang="en-US" altLang="ko-KR" sz="2300" b="1" i="0" dirty="0">
                <a:solidFill>
                  <a:srgbClr val="3B3A3A"/>
                </a:solidFill>
                <a:effectLst/>
                <a:latin typeface="Notosans KR"/>
              </a:rPr>
              <a:t>’, 2026</a:t>
            </a:r>
            <a:r>
              <a:rPr lang="ko-KR" altLang="en-US" sz="2300" b="1" i="0" dirty="0">
                <a:solidFill>
                  <a:srgbClr val="3B3A3A"/>
                </a:solidFill>
                <a:effectLst/>
                <a:latin typeface="Notosans KR"/>
              </a:rPr>
              <a:t>년 제</a:t>
            </a:r>
            <a:r>
              <a:rPr lang="en-US" altLang="ko-KR" sz="2300" b="1" i="0" dirty="0">
                <a:solidFill>
                  <a:srgbClr val="3B3A3A"/>
                </a:solidFill>
                <a:effectLst/>
                <a:latin typeface="Notosans KR"/>
              </a:rPr>
              <a:t>3</a:t>
            </a:r>
            <a:r>
              <a:rPr lang="ko-KR" altLang="en-US" sz="2300" b="1" i="0" dirty="0">
                <a:solidFill>
                  <a:srgbClr val="3B3A3A"/>
                </a:solidFill>
                <a:effectLst/>
                <a:latin typeface="Notosans KR"/>
              </a:rPr>
              <a:t>회 국가유공자의 날 기념행사 개최</a:t>
            </a:r>
          </a:p>
        </p:txBody>
      </p:sp>
    </p:spTree>
    <p:extLst>
      <p:ext uri="{BB962C8B-B14F-4D97-AF65-F5344CB8AC3E}">
        <p14:creationId xmlns:p14="http://schemas.microsoft.com/office/powerpoint/2010/main" val="387027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FDFB4C-5CB3-4E56-9029-355AC9AAE909}"/>
              </a:ext>
            </a:extLst>
          </p:cNvPr>
          <p:cNvSpPr txBox="1"/>
          <p:nvPr/>
        </p:nvSpPr>
        <p:spPr>
          <a:xfrm>
            <a:off x="356400" y="94175"/>
            <a:ext cx="70102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실질적 변화로 이어지기 위한 세 가지 노력</a:t>
            </a:r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01D4F351-488B-4436-896B-33F20BDB5500}"/>
              </a:ext>
            </a:extLst>
          </p:cNvPr>
          <p:cNvSpPr/>
          <p:nvPr/>
        </p:nvSpPr>
        <p:spPr>
          <a:xfrm>
            <a:off x="380997" y="1691640"/>
            <a:ext cx="3630168" cy="4480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CA9D8C5E-2458-46AA-9753-3D0E5764A1C1}"/>
              </a:ext>
            </a:extLst>
          </p:cNvPr>
          <p:cNvSpPr/>
          <p:nvPr/>
        </p:nvSpPr>
        <p:spPr>
          <a:xfrm>
            <a:off x="609597" y="1828800"/>
            <a:ext cx="1371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600" dirty="0"/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E8905BA8-9E20-4F79-A9DC-5ED21F8F9307}"/>
              </a:ext>
            </a:extLst>
          </p:cNvPr>
          <p:cNvSpPr/>
          <p:nvPr/>
        </p:nvSpPr>
        <p:spPr>
          <a:xfrm>
            <a:off x="637029" y="2331720"/>
            <a:ext cx="868680" cy="868680"/>
          </a:xfrm>
          <a:prstGeom prst="ellipse">
            <a:avLst/>
          </a:prstGeom>
          <a:solidFill>
            <a:srgbClr val="1B2A4A"/>
          </a:solidFill>
          <a:ln/>
        </p:spPr>
      </p:sp>
      <p:pic>
        <p:nvPicPr>
          <p:cNvPr id="8" name="Image 0" descr="icons/calendar.png">
            <a:extLst>
              <a:ext uri="{FF2B5EF4-FFF2-40B4-BE49-F238E27FC236}">
                <a16:creationId xmlns:a16="http://schemas.microsoft.com/office/drawing/2014/main" id="{1777D3C1-D973-47CF-B59A-B66123D2E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040" y="2566264"/>
            <a:ext cx="399593" cy="399593"/>
          </a:xfrm>
          <a:prstGeom prst="rect">
            <a:avLst/>
          </a:prstGeom>
        </p:spPr>
      </p:pic>
      <p:sp>
        <p:nvSpPr>
          <p:cNvPr id="9" name="Text 5">
            <a:extLst>
              <a:ext uri="{FF2B5EF4-FFF2-40B4-BE49-F238E27FC236}">
                <a16:creationId xmlns:a16="http://schemas.microsoft.com/office/drawing/2014/main" id="{2DB37FB3-0AFE-4C19-B3EA-F27346122802}"/>
              </a:ext>
            </a:extLst>
          </p:cNvPr>
          <p:cNvSpPr/>
          <p:nvPr/>
        </p:nvSpPr>
        <p:spPr>
          <a:xfrm>
            <a:off x="609597" y="338328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공식 기념행사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>
              <a:lnSpc>
                <a:spcPts val="2200"/>
              </a:lnSpc>
              <a:buNone/>
            </a:pP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정례화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76F07FA1-B2D6-42CD-9D9A-DCADD1209318}"/>
              </a:ext>
            </a:extLst>
          </p:cNvPr>
          <p:cNvSpPr/>
          <p:nvPr/>
        </p:nvSpPr>
        <p:spPr>
          <a:xfrm>
            <a:off x="609597" y="4251960"/>
            <a:ext cx="3200400" cy="1783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지자체·공공기관·학교가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</a:t>
            </a: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함께하는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</a:t>
            </a: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기념식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, 계기교육과 유공자 초청 강연으로 청소년 애국심 함양</a:t>
            </a:r>
            <a:endParaRPr lang="en-US" sz="1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Shape 7">
            <a:extLst>
              <a:ext uri="{FF2B5EF4-FFF2-40B4-BE49-F238E27FC236}">
                <a16:creationId xmlns:a16="http://schemas.microsoft.com/office/drawing/2014/main" id="{EC38B281-A021-4FEA-B9E2-1A7BAEBEE178}"/>
              </a:ext>
            </a:extLst>
          </p:cNvPr>
          <p:cNvSpPr/>
          <p:nvPr/>
        </p:nvSpPr>
        <p:spPr>
          <a:xfrm>
            <a:off x="4267197" y="1691640"/>
            <a:ext cx="3630168" cy="4480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156D2A49-6BEE-4622-871D-A4C2F77B55A3}"/>
              </a:ext>
            </a:extLst>
          </p:cNvPr>
          <p:cNvSpPr/>
          <p:nvPr/>
        </p:nvSpPr>
        <p:spPr>
          <a:xfrm>
            <a:off x="4495797" y="1828800"/>
            <a:ext cx="1371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600" dirty="0"/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25D5C4D9-3984-4E69-BA8B-6A58D96C0CFC}"/>
              </a:ext>
            </a:extLst>
          </p:cNvPr>
          <p:cNvSpPr/>
          <p:nvPr/>
        </p:nvSpPr>
        <p:spPr>
          <a:xfrm>
            <a:off x="4523229" y="2331720"/>
            <a:ext cx="868680" cy="868680"/>
          </a:xfrm>
          <a:prstGeom prst="ellipse">
            <a:avLst/>
          </a:prstGeom>
          <a:solidFill>
            <a:srgbClr val="1B2A4A"/>
          </a:solidFill>
          <a:ln/>
        </p:spPr>
      </p:sp>
      <p:pic>
        <p:nvPicPr>
          <p:cNvPr id="14" name="Image 1" descr="icons/book.png">
            <a:extLst>
              <a:ext uri="{FF2B5EF4-FFF2-40B4-BE49-F238E27FC236}">
                <a16:creationId xmlns:a16="http://schemas.microsoft.com/office/drawing/2014/main" id="{5A0D3AFD-B2D2-4781-BD36-2D1CE93E4B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0839" y="2566264"/>
            <a:ext cx="399593" cy="399593"/>
          </a:xfrm>
          <a:prstGeom prst="rect">
            <a:avLst/>
          </a:prstGeom>
        </p:spPr>
      </p:pic>
      <p:sp>
        <p:nvSpPr>
          <p:cNvPr id="16" name="Text 10">
            <a:extLst>
              <a:ext uri="{FF2B5EF4-FFF2-40B4-BE49-F238E27FC236}">
                <a16:creationId xmlns:a16="http://schemas.microsoft.com/office/drawing/2014/main" id="{CB55F0AD-C983-4931-B820-753FD99F40C5}"/>
              </a:ext>
            </a:extLst>
          </p:cNvPr>
          <p:cNvSpPr/>
          <p:nvPr/>
        </p:nvSpPr>
        <p:spPr>
          <a:xfrm>
            <a:off x="4495797" y="338328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시민 참여형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>
              <a:lnSpc>
                <a:spcPts val="2200"/>
              </a:lnSpc>
              <a:buNone/>
            </a:pPr>
            <a:r>
              <a:rPr lang="en-US" sz="1700" b="1" dirty="0" err="1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문화예술</a:t>
            </a: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 </a:t>
            </a:r>
            <a:r>
              <a:rPr lang="en-US" sz="1700" b="1" dirty="0" err="1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프로그램</a:t>
            </a: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 </a:t>
            </a:r>
            <a:r>
              <a:rPr lang="ko-KR" alt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확대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Text 11">
            <a:extLst>
              <a:ext uri="{FF2B5EF4-FFF2-40B4-BE49-F238E27FC236}">
                <a16:creationId xmlns:a16="http://schemas.microsoft.com/office/drawing/2014/main" id="{FE40BE5F-572E-4B39-8C51-27C5E512F3FD}"/>
              </a:ext>
            </a:extLst>
          </p:cNvPr>
          <p:cNvSpPr/>
          <p:nvPr/>
        </p:nvSpPr>
        <p:spPr>
          <a:xfrm>
            <a:off x="4495797" y="4251960"/>
            <a:ext cx="3200400" cy="1783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전시회, 공연, 사진전 등을 </a:t>
            </a: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통해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</a:t>
            </a: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국가유공자와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유가족의 </a:t>
            </a: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이야기를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</a:t>
            </a: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일상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속에서 접할 수 있도록 확대</a:t>
            </a:r>
            <a:endParaRPr lang="en-US" sz="1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Shape 12">
            <a:extLst>
              <a:ext uri="{FF2B5EF4-FFF2-40B4-BE49-F238E27FC236}">
                <a16:creationId xmlns:a16="http://schemas.microsoft.com/office/drawing/2014/main" id="{421F0904-3005-4A63-B837-82E27CF9B14E}"/>
              </a:ext>
            </a:extLst>
          </p:cNvPr>
          <p:cNvSpPr/>
          <p:nvPr/>
        </p:nvSpPr>
        <p:spPr>
          <a:xfrm>
            <a:off x="8153397" y="1691640"/>
            <a:ext cx="3630168" cy="4480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/>
        </p:spPr>
      </p:sp>
      <p:sp>
        <p:nvSpPr>
          <p:cNvPr id="20" name="Text 13">
            <a:extLst>
              <a:ext uri="{FF2B5EF4-FFF2-40B4-BE49-F238E27FC236}">
                <a16:creationId xmlns:a16="http://schemas.microsoft.com/office/drawing/2014/main" id="{6AB143E3-F678-416E-8601-DE0164A18F0E}"/>
              </a:ext>
            </a:extLst>
          </p:cNvPr>
          <p:cNvSpPr/>
          <p:nvPr/>
        </p:nvSpPr>
        <p:spPr>
          <a:xfrm>
            <a:off x="8381997" y="1828800"/>
            <a:ext cx="1371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600" dirty="0"/>
          </a:p>
        </p:txBody>
      </p:sp>
      <p:sp>
        <p:nvSpPr>
          <p:cNvPr id="21" name="Shape 14">
            <a:extLst>
              <a:ext uri="{FF2B5EF4-FFF2-40B4-BE49-F238E27FC236}">
                <a16:creationId xmlns:a16="http://schemas.microsoft.com/office/drawing/2014/main" id="{A6CC1520-90D9-4186-A581-C5FB84E6EA14}"/>
              </a:ext>
            </a:extLst>
          </p:cNvPr>
          <p:cNvSpPr/>
          <p:nvPr/>
        </p:nvSpPr>
        <p:spPr>
          <a:xfrm>
            <a:off x="8409429" y="2331720"/>
            <a:ext cx="868680" cy="868680"/>
          </a:xfrm>
          <a:prstGeom prst="ellipse">
            <a:avLst/>
          </a:prstGeom>
          <a:solidFill>
            <a:srgbClr val="1B2A4A"/>
          </a:solidFill>
          <a:ln/>
        </p:spPr>
      </p:sp>
      <p:pic>
        <p:nvPicPr>
          <p:cNvPr id="22" name="Image 2" descr="icons/award.png">
            <a:extLst>
              <a:ext uri="{FF2B5EF4-FFF2-40B4-BE49-F238E27FC236}">
                <a16:creationId xmlns:a16="http://schemas.microsoft.com/office/drawing/2014/main" id="{6EBF93AC-E259-4E37-8A64-CF0721D43C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7841" y="2566264"/>
            <a:ext cx="399593" cy="399593"/>
          </a:xfrm>
          <a:prstGeom prst="rect">
            <a:avLst/>
          </a:prstGeom>
        </p:spPr>
      </p:pic>
      <p:sp>
        <p:nvSpPr>
          <p:cNvPr id="23" name="Text 15">
            <a:extLst>
              <a:ext uri="{FF2B5EF4-FFF2-40B4-BE49-F238E27FC236}">
                <a16:creationId xmlns:a16="http://schemas.microsoft.com/office/drawing/2014/main" id="{EC0A284D-7B92-4723-BF1D-77BA151A561B}"/>
              </a:ext>
            </a:extLst>
          </p:cNvPr>
          <p:cNvSpPr/>
          <p:nvPr/>
        </p:nvSpPr>
        <p:spPr>
          <a:xfrm>
            <a:off x="8381997" y="338328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실질적인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>
              <a:lnSpc>
                <a:spcPts val="2200"/>
              </a:lnSpc>
              <a:buNone/>
            </a:pPr>
            <a:r>
              <a:rPr lang="en-US" sz="1700" b="1" dirty="0">
                <a:latin typeface="HY견고딕" panose="02030600000101010101" pitchFamily="18" charset="-127"/>
                <a:ea typeface="HY견고딕" panose="02030600000101010101" pitchFamily="18" charset="-127"/>
                <a:cs typeface="Cambria" pitchFamily="34" charset="-120"/>
              </a:rPr>
              <a:t>포상 방안 강화</a:t>
            </a:r>
            <a:endParaRPr lang="en-US" sz="17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 16">
            <a:extLst>
              <a:ext uri="{FF2B5EF4-FFF2-40B4-BE49-F238E27FC236}">
                <a16:creationId xmlns:a16="http://schemas.microsoft.com/office/drawing/2014/main" id="{C7CD6C3D-383E-4BED-B54C-BBEACF89E5DA}"/>
              </a:ext>
            </a:extLst>
          </p:cNvPr>
          <p:cNvSpPr/>
          <p:nvPr/>
        </p:nvSpPr>
        <p:spPr>
          <a:xfrm>
            <a:off x="8381997" y="4251960"/>
            <a:ext cx="3200400" cy="1783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표창·포상 확대 및 생활안정·의료지원과 연계하여 형식이 아닌 실질적 </a:t>
            </a: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보답으로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</a:t>
            </a:r>
          </a:p>
          <a:p>
            <a:pPr marL="0" indent="0">
              <a:lnSpc>
                <a:spcPts val="1800"/>
              </a:lnSpc>
              <a:buNone/>
            </a:pPr>
            <a:r>
              <a:rPr lang="en-US" sz="1200" dirty="0" err="1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이어지도록</a:t>
            </a:r>
            <a:r>
              <a:rPr lang="en-US" sz="1200" dirty="0">
                <a:latin typeface="HY견고딕" panose="02030600000101010101" pitchFamily="18" charset="-127"/>
                <a:ea typeface="HY견고딕" panose="02030600000101010101" pitchFamily="18" charset="-127"/>
                <a:cs typeface="Calibri" pitchFamily="34" charset="-120"/>
              </a:rPr>
              <a:t> 강화</a:t>
            </a:r>
            <a:endParaRPr lang="en-US" sz="1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6270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626292" y="2030386"/>
            <a:ext cx="8074479" cy="927411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400" b="1" kern="0" spc="-50" dirty="0">
                <a:solidFill>
                  <a:srgbClr val="000000"/>
                </a:solidFill>
                <a:effectLst/>
                <a:latin typeface="휴먼명조"/>
                <a:ea typeface="휴먼명조"/>
              </a:rPr>
              <a:t>원주시 국가유공자의 날 제정을 촉구하며</a:t>
            </a:r>
            <a:endParaRPr lang="ko-KR" altLang="en-US" sz="3400" kern="0" spc="0" dirty="0">
              <a:solidFill>
                <a:srgbClr val="000000"/>
              </a:solidFill>
              <a:effectLst/>
              <a:latin typeface="한컴바탕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2141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9332</TotalTime>
  <Words>199</Words>
  <Application>Microsoft Office PowerPoint</Application>
  <PresentationFormat>와이드스크린</PresentationFormat>
  <Paragraphs>54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HY견고딕</vt:lpstr>
      <vt:lpstr>HY헤드라인M</vt:lpstr>
      <vt:lpstr>Notosans KR</vt:lpstr>
      <vt:lpstr>맑은 고딕</vt:lpstr>
      <vt:lpstr>한컴바탕</vt:lpstr>
      <vt:lpstr>함초롬바탕</vt:lpstr>
      <vt:lpstr>휴먼명조</vt:lpstr>
      <vt:lpstr>Arial</vt:lpstr>
      <vt:lpstr>Cambria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446</cp:revision>
  <cp:lastPrinted>2026-03-13T06:52:19Z</cp:lastPrinted>
  <dcterms:created xsi:type="dcterms:W3CDTF">2022-12-16T03:44:56Z</dcterms:created>
  <dcterms:modified xsi:type="dcterms:W3CDTF">2026-09-02T05:09:42Z</dcterms:modified>
</cp:coreProperties>
</file>