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8" r:id="rId3"/>
    <p:sldId id="264" r:id="rId4"/>
    <p:sldId id="265" r:id="rId5"/>
    <p:sldId id="259" r:id="rId6"/>
    <p:sldId id="260" r:id="rId7"/>
    <p:sldId id="267" r:id="rId8"/>
    <p:sldId id="263" r:id="rId9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/>
  <p:clrMru>
    <a:srgbClr val="7F7F7F"/>
    <a:srgbClr val="BFBFBF"/>
    <a:srgbClr val="FFFFFF"/>
    <a:srgbClr val="D9D9D9"/>
    <a:srgbClr val="C2C2C2"/>
    <a:srgbClr val="F2F2F2"/>
    <a:srgbClr val="E7E6E6"/>
    <a:srgbClr val="FDDF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578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50" y="186"/>
      </p:cViewPr>
      <p:guideLst>
        <p:guide orient="horz" pos="2158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9787" cy="498693"/>
          </a:xfrm>
          <a:prstGeom prst="rect">
            <a:avLst/>
          </a:prstGeom>
        </p:spPr>
        <p:txBody>
          <a:bodyPr vert="horz" lIns="92229" tIns="46115" rIns="92229" bIns="46115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41" y="0"/>
            <a:ext cx="2949787" cy="498693"/>
          </a:xfrm>
          <a:prstGeom prst="rect">
            <a:avLst/>
          </a:prstGeom>
        </p:spPr>
        <p:txBody>
          <a:bodyPr vert="horz" lIns="92229" tIns="46115" rIns="92229" bIns="46115"/>
          <a:lstStyle>
            <a:lvl1pPr algn="r">
              <a:defRPr sz="1200"/>
            </a:lvl1pPr>
          </a:lstStyle>
          <a:p>
            <a:pPr lvl="0">
              <a:defRPr/>
            </a:pPr>
            <a:fld id="{840CAE58-42B7-474C-B98F-A315B26F5EF2}" type="datetime1">
              <a:rPr lang="ko-KR" altLang="en-US"/>
              <a:pPr lvl="0">
                <a:defRPr/>
              </a:pPr>
              <a:t>2024-08-30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9440651"/>
            <a:ext cx="2949787" cy="498692"/>
          </a:xfrm>
          <a:prstGeom prst="rect">
            <a:avLst/>
          </a:prstGeom>
        </p:spPr>
        <p:txBody>
          <a:bodyPr vert="horz" lIns="92229" tIns="46115" rIns="92229" bIns="46115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41" y="9440651"/>
            <a:ext cx="2949787" cy="498692"/>
          </a:xfrm>
          <a:prstGeom prst="rect">
            <a:avLst/>
          </a:prstGeom>
        </p:spPr>
        <p:txBody>
          <a:bodyPr vert="horz" lIns="92229" tIns="46115" rIns="92229" bIns="46115" anchor="b"/>
          <a:lstStyle>
            <a:lvl1pPr algn="r">
              <a:defRPr sz="1200"/>
            </a:lvl1pPr>
          </a:lstStyle>
          <a:p>
            <a:pPr lvl="0">
              <a:defRPr/>
            </a:pPr>
            <a:fld id="{A84DB4CC-22E4-414E-BA0E-68DAB1C0831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9575" cy="498474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9" y="2"/>
            <a:ext cx="2949575" cy="498474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r">
              <a:defRPr sz="1200"/>
            </a:lvl1pPr>
          </a:lstStyle>
          <a:p>
            <a:fld id="{59AE7545-B6A0-443E-A7EA-1B1CED53BE80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62650" cy="3354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6" rIns="91433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9" y="4783139"/>
            <a:ext cx="5445125" cy="3913186"/>
          </a:xfrm>
          <a:prstGeom prst="rect">
            <a:avLst/>
          </a:prstGeom>
        </p:spPr>
        <p:txBody>
          <a:bodyPr vert="horz" lIns="91433" tIns="45716" rIns="91433" bIns="45716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0864"/>
            <a:ext cx="2949575" cy="498474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9" y="9440864"/>
            <a:ext cx="2949575" cy="498474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r">
              <a:defRPr sz="1200"/>
            </a:lvl1pPr>
          </a:lstStyle>
          <a:p>
            <a:fld id="{48E371BE-227F-4C60-80A9-470176302F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6316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371BE-227F-4C60-80A9-470176302FA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5054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E371BE-227F-4C60-80A9-470176302FA9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6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B230A-3A6B-4C56-A1F5-9FE8BAE1120B}" type="datetimeFigureOut">
              <a:rPr lang="ko-KR" altLang="en-US" smtClean="0"/>
              <a:t>2024-08-30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478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43434" y="247425"/>
            <a:ext cx="11836129" cy="6174889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87603" y="1188127"/>
            <a:ext cx="3339601" cy="436688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7" name="직사각형 11"/>
          <p:cNvSpPr/>
          <p:nvPr/>
        </p:nvSpPr>
        <p:spPr>
          <a:xfrm>
            <a:off x="3822782" y="1175846"/>
            <a:ext cx="7907973" cy="2400657"/>
          </a:xfrm>
          <a:prstGeom prst="rect">
            <a:avLst/>
          </a:prstGeom>
          <a:solidFill>
            <a:srgbClr val="FFF2CC">
              <a:alpha val="100000"/>
            </a:srgbClr>
          </a:solidFill>
          <a:ln>
            <a:solidFill>
              <a:srgbClr val="A6A6A6">
                <a:alpha val="100000"/>
              </a:srgb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현충시설 한 곳으로 이전 </a:t>
            </a:r>
            <a:endParaRPr kumimoji="0" lang="en-US" altLang="ko-KR" sz="5000" b="0" i="0" u="none" strike="noStrike" kern="1200" cap="none" spc="-1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통합하여 호국보훈공원 </a:t>
            </a:r>
            <a:endParaRPr kumimoji="0" lang="en-US" altLang="ko-KR" sz="5000" b="0" i="0" u="none" strike="noStrike" kern="1200" cap="none" spc="-1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조기 조성 촉구</a:t>
            </a:r>
            <a:r>
              <a:rPr kumimoji="0" lang="en-US" altLang="ko-KR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!</a:t>
            </a:r>
            <a:endParaRPr kumimoji="0" lang="ko-KR" altLang="en-US" sz="5000" b="0" i="0" u="none" strike="noStrike" kern="1200" cap="none" spc="-1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  <p:graphicFrame>
        <p:nvGraphicFramePr>
          <p:cNvPr id="12" name="표 9">
            <a:extLst>
              <a:ext uri="{FF2B5EF4-FFF2-40B4-BE49-F238E27FC236}">
                <a16:creationId xmlns:a16="http://schemas.microsoft.com/office/drawing/2014/main" id="{46EE068E-39D8-4F64-A1A4-6093EA5F3F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1981"/>
              </p:ext>
            </p:extLst>
          </p:nvPr>
        </p:nvGraphicFramePr>
        <p:xfrm>
          <a:off x="4903846" y="3449535"/>
          <a:ext cx="5398389" cy="1058101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50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50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5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17434C73-1ED4-46E1-8D33-950C44A00836}"/>
              </a:ext>
            </a:extLst>
          </p:cNvPr>
          <p:cNvSpPr/>
          <p:nvPr/>
        </p:nvSpPr>
        <p:spPr>
          <a:xfrm>
            <a:off x="4073236" y="3072097"/>
            <a:ext cx="3676073" cy="709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3" name="표 9">
            <a:extLst>
              <a:ext uri="{FF2B5EF4-FFF2-40B4-BE49-F238E27FC236}">
                <a16:creationId xmlns:a16="http://schemas.microsoft.com/office/drawing/2014/main" id="{999135C6-DF9E-44B0-8912-53D0E9DA9D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798845"/>
              </p:ext>
            </p:extLst>
          </p:nvPr>
        </p:nvGraphicFramePr>
        <p:xfrm>
          <a:off x="5374901" y="4466190"/>
          <a:ext cx="5832497" cy="1139889"/>
        </p:xfrm>
        <a:graphic>
          <a:graphicData uri="http://schemas.openxmlformats.org/drawingml/2006/table">
            <a:tbl>
              <a:tblPr firstRow="1" bandRow="1"/>
              <a:tblGrid>
                <a:gridCol w="5832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지역구</a:t>
                      </a:r>
                      <a:r>
                        <a:rPr lang="en-US" altLang="ko-KR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5400" b="1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단구동</a:t>
                      </a:r>
                      <a:endParaRPr lang="ko-KR" altLang="en-US" sz="54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4" name="그림 13">
            <a:extLst>
              <a:ext uri="{FF2B5EF4-FFF2-40B4-BE49-F238E27FC236}">
                <a16:creationId xmlns:a16="http://schemas.microsoft.com/office/drawing/2014/main" id="{A9E103B9-83DA-41AB-ADE2-9A6E73F6CC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886715" y="569808"/>
            <a:ext cx="184404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-17107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-20864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008BE7C-914C-4EC1-93C3-88558267AFB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547" y="648698"/>
            <a:ext cx="5191925" cy="57264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84733F-4189-4099-9166-ACFF36407A3D}"/>
              </a:ext>
            </a:extLst>
          </p:cNvPr>
          <p:cNvSpPr txBox="1"/>
          <p:nvPr/>
        </p:nvSpPr>
        <p:spPr>
          <a:xfrm>
            <a:off x="10516313" y="6423053"/>
            <a:ext cx="15648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&lt;</a:t>
            </a:r>
            <a:r>
              <a:rPr lang="ko-KR" altLang="en-US" sz="1200" dirty="0"/>
              <a:t>출처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원주투데이</a:t>
            </a:r>
            <a:r>
              <a:rPr lang="en-US" altLang="ko-KR" sz="1200" dirty="0"/>
              <a:t>&gt;</a:t>
            </a:r>
            <a:endParaRPr lang="ko-KR" altLang="en-US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12AAF6-9EAF-4D96-ABD2-93F05735B584}"/>
              </a:ext>
            </a:extLst>
          </p:cNvPr>
          <p:cNvSpPr txBox="1"/>
          <p:nvPr/>
        </p:nvSpPr>
        <p:spPr>
          <a:xfrm>
            <a:off x="461819" y="1074473"/>
            <a:ext cx="662992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현충시설 한 곳으로 이전 </a:t>
            </a:r>
            <a:endParaRPr lang="en-US" altLang="ko-KR" sz="4400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통합하여 호국보훈공원</a:t>
            </a:r>
            <a:r>
              <a:rPr lang="en-US" altLang="ko-KR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r>
              <a:rPr lang="ko-KR" altLang="en-US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조기 조성 촉구 </a:t>
            </a:r>
            <a:r>
              <a:rPr lang="en-US" altLang="ko-KR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4400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F55B9C-4521-4C6D-BE4D-8BCDCC29E30B}"/>
              </a:ext>
            </a:extLst>
          </p:cNvPr>
          <p:cNvSpPr txBox="1"/>
          <p:nvPr/>
        </p:nvSpPr>
        <p:spPr>
          <a:xfrm>
            <a:off x="1096520" y="3857837"/>
            <a:ext cx="4031873" cy="12852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rgbClr val="7F7F7F"/>
                </a:solidFill>
              </a:rPr>
              <a:t>산재된 현충시설을 한 곳으로 통합</a:t>
            </a:r>
            <a:endParaRPr lang="en-US" altLang="ko-KR" b="1" dirty="0">
              <a:solidFill>
                <a:srgbClr val="7F7F7F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rgbClr val="7F7F7F"/>
                </a:solidFill>
              </a:rPr>
              <a:t>접근성 향상</a:t>
            </a:r>
            <a:r>
              <a:rPr lang="en-US" altLang="ko-KR" b="1" dirty="0">
                <a:solidFill>
                  <a:srgbClr val="7F7F7F"/>
                </a:solidFill>
              </a:rPr>
              <a:t> </a:t>
            </a:r>
            <a:r>
              <a:rPr lang="ko-KR" altLang="en-US" b="1" dirty="0">
                <a:solidFill>
                  <a:srgbClr val="7F7F7F"/>
                </a:solidFill>
              </a:rPr>
              <a:t>및 관리</a:t>
            </a:r>
            <a:r>
              <a:rPr lang="en-US" altLang="ko-KR" b="1" dirty="0">
                <a:solidFill>
                  <a:srgbClr val="7F7F7F"/>
                </a:solidFill>
              </a:rPr>
              <a:t>, </a:t>
            </a:r>
            <a:r>
              <a:rPr lang="ko-KR" altLang="en-US" b="1" dirty="0">
                <a:solidFill>
                  <a:srgbClr val="7F7F7F"/>
                </a:solidFill>
              </a:rPr>
              <a:t>효율성 증대</a:t>
            </a:r>
            <a:endParaRPr lang="en-US" altLang="ko-KR" b="1" dirty="0">
              <a:solidFill>
                <a:srgbClr val="7F7F7F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rgbClr val="7F7F7F"/>
                </a:solidFill>
              </a:rPr>
              <a:t>원주시민 애국심 고취</a:t>
            </a:r>
            <a:endParaRPr lang="en-US" altLang="ko-KR" b="1" dirty="0">
              <a:solidFill>
                <a:srgbClr val="7F7F7F"/>
              </a:solidFill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7BFE853-9268-4066-BDC8-47C15934C9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461819" y="5802831"/>
            <a:ext cx="1569013" cy="3890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-17107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-20864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1286BF26-87EE-42C1-BFB6-CBD53A24C15F}"/>
              </a:ext>
            </a:extLst>
          </p:cNvPr>
          <p:cNvSpPr/>
          <p:nvPr/>
        </p:nvSpPr>
        <p:spPr>
          <a:xfrm>
            <a:off x="4175495" y="1359574"/>
            <a:ext cx="3482110" cy="4710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CC54B0F-1D97-4A36-8000-4E01000A3B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281340" y="354083"/>
            <a:ext cx="1569013" cy="38901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DADC5A9-DEC4-407D-AF57-49B90317890C}"/>
              </a:ext>
            </a:extLst>
          </p:cNvPr>
          <p:cNvSpPr txBox="1"/>
          <p:nvPr/>
        </p:nvSpPr>
        <p:spPr>
          <a:xfrm>
            <a:off x="434219" y="441949"/>
            <a:ext cx="66299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현충시설 </a:t>
            </a:r>
            <a:endParaRPr lang="en-US" altLang="ko-KR" sz="4400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현황과 문제점</a:t>
            </a:r>
            <a:endParaRPr lang="en-US" altLang="ko-KR" sz="4400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1788A3-82DC-4E44-9E6A-709E4C66A755}"/>
              </a:ext>
            </a:extLst>
          </p:cNvPr>
          <p:cNvSpPr txBox="1"/>
          <p:nvPr/>
        </p:nvSpPr>
        <p:spPr>
          <a:xfrm>
            <a:off x="434219" y="2061284"/>
            <a:ext cx="625981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b="1" dirty="0">
                <a:solidFill>
                  <a:srgbClr val="7F7F7F"/>
                </a:solidFill>
              </a:rPr>
              <a:t>원주시에는 </a:t>
            </a:r>
            <a:r>
              <a:rPr lang="en-US" altLang="ko-KR" sz="1300" b="1" dirty="0">
                <a:solidFill>
                  <a:srgbClr val="7F7F7F"/>
                </a:solidFill>
              </a:rPr>
              <a:t>16</a:t>
            </a:r>
            <a:r>
              <a:rPr lang="ko-KR" altLang="en-US" sz="1300" b="1" dirty="0">
                <a:solidFill>
                  <a:srgbClr val="7F7F7F"/>
                </a:solidFill>
              </a:rPr>
              <a:t>개의 현충시설이 분산되어 있어</a:t>
            </a:r>
            <a:r>
              <a:rPr lang="en-US" altLang="ko-KR" sz="1300" b="1" dirty="0">
                <a:solidFill>
                  <a:srgbClr val="7F7F7F"/>
                </a:solidFill>
              </a:rPr>
              <a:t> </a:t>
            </a:r>
            <a:r>
              <a:rPr lang="ko-KR" altLang="en-US" sz="1300" b="1" dirty="0">
                <a:solidFill>
                  <a:srgbClr val="7F7F7F"/>
                </a:solidFill>
              </a:rPr>
              <a:t>시민들의 </a:t>
            </a:r>
            <a:endParaRPr lang="en-US" altLang="ko-KR" sz="1300" b="1" dirty="0">
              <a:solidFill>
                <a:srgbClr val="7F7F7F"/>
              </a:solidFill>
            </a:endParaRPr>
          </a:p>
          <a:p>
            <a:r>
              <a:rPr lang="ko-KR" altLang="en-US" sz="1300" b="1" dirty="0">
                <a:solidFill>
                  <a:srgbClr val="7F7F7F"/>
                </a:solidFill>
              </a:rPr>
              <a:t>접근성이 떨어지고 있습니다</a:t>
            </a:r>
            <a:r>
              <a:rPr lang="en-US" altLang="ko-KR" sz="1300" b="1" dirty="0">
                <a:solidFill>
                  <a:srgbClr val="7F7F7F"/>
                </a:solidFill>
              </a:rPr>
              <a:t>. </a:t>
            </a:r>
            <a:r>
              <a:rPr lang="ko-KR" altLang="en-US" sz="1300" b="1" dirty="0">
                <a:solidFill>
                  <a:srgbClr val="7F7F7F"/>
                </a:solidFill>
              </a:rPr>
              <a:t>민족영웅 의병대장 </a:t>
            </a:r>
            <a:r>
              <a:rPr lang="ko-KR" altLang="en-US" sz="1300" b="1" dirty="0" err="1">
                <a:solidFill>
                  <a:srgbClr val="7F7F7F"/>
                </a:solidFill>
              </a:rPr>
              <a:t>민긍호</a:t>
            </a:r>
            <a:r>
              <a:rPr lang="ko-KR" altLang="en-US" sz="1300" b="1" dirty="0">
                <a:solidFill>
                  <a:srgbClr val="7F7F7F"/>
                </a:solidFill>
              </a:rPr>
              <a:t> 충혼탑 등 </a:t>
            </a:r>
            <a:endParaRPr lang="en-US" altLang="ko-KR" sz="1300" b="1" dirty="0">
              <a:solidFill>
                <a:srgbClr val="7F7F7F"/>
              </a:solidFill>
            </a:endParaRPr>
          </a:p>
          <a:p>
            <a:r>
              <a:rPr lang="ko-KR" altLang="en-US" sz="1300" dirty="0">
                <a:solidFill>
                  <a:srgbClr val="7F7F7F"/>
                </a:solidFill>
              </a:rPr>
              <a:t>각 시설의 의미는 </a:t>
            </a:r>
            <a:r>
              <a:rPr lang="ko-KR" altLang="en-US" sz="1300" b="1" dirty="0">
                <a:solidFill>
                  <a:srgbClr val="7F7F7F"/>
                </a:solidFill>
              </a:rPr>
              <a:t>중요하지만</a:t>
            </a:r>
            <a:r>
              <a:rPr lang="ko-KR" altLang="en-US" sz="1300" dirty="0">
                <a:solidFill>
                  <a:srgbClr val="7F7F7F"/>
                </a:solidFill>
              </a:rPr>
              <a:t> 이용에 어려움이 있습니다</a:t>
            </a:r>
            <a:r>
              <a:rPr lang="en-US" altLang="ko-KR" sz="1300" dirty="0">
                <a:solidFill>
                  <a:srgbClr val="7F7F7F"/>
                </a:solidFill>
              </a:rPr>
              <a:t>.</a:t>
            </a:r>
            <a:endParaRPr lang="ko-KR" altLang="en-US" sz="1300" dirty="0">
              <a:solidFill>
                <a:srgbClr val="7F7F7F"/>
              </a:solidFill>
            </a:endParaRPr>
          </a:p>
        </p:txBody>
      </p:sp>
      <p:pic>
        <p:nvPicPr>
          <p:cNvPr id="7" name="그래픽 6" descr="돋보기 단색으로 채워진">
            <a:extLst>
              <a:ext uri="{FF2B5EF4-FFF2-40B4-BE49-F238E27FC236}">
                <a16:creationId xmlns:a16="http://schemas.microsoft.com/office/drawing/2014/main" id="{B16E6B81-A9FE-4B88-9F31-9B205510F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65058" y="1349270"/>
            <a:ext cx="664010" cy="66401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E795717-A60D-492A-8E24-EB3110C74893}"/>
              </a:ext>
            </a:extLst>
          </p:cNvPr>
          <p:cNvSpPr txBox="1"/>
          <p:nvPr/>
        </p:nvSpPr>
        <p:spPr>
          <a:xfrm>
            <a:off x="7468011" y="1347704"/>
            <a:ext cx="2380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분산된 위치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284E29-A1BA-4445-B446-24625CE878A2}"/>
              </a:ext>
            </a:extLst>
          </p:cNvPr>
          <p:cNvSpPr txBox="1"/>
          <p:nvPr/>
        </p:nvSpPr>
        <p:spPr>
          <a:xfrm>
            <a:off x="7468011" y="1854060"/>
            <a:ext cx="302037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700" b="1" dirty="0">
                <a:solidFill>
                  <a:schemeClr val="bg1">
                    <a:lumMod val="65000"/>
                  </a:schemeClr>
                </a:solidFill>
              </a:rPr>
              <a:t>현충시설이  </a:t>
            </a:r>
            <a:endParaRPr lang="en-US" altLang="ko-KR" sz="1700" b="1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ko-KR" altLang="en-US" sz="1700" b="1" dirty="0">
                <a:solidFill>
                  <a:schemeClr val="bg1">
                    <a:lumMod val="65000"/>
                  </a:schemeClr>
                </a:solidFill>
              </a:rPr>
              <a:t>원주시 곳곳에 흩어져 있다</a:t>
            </a:r>
            <a:r>
              <a:rPr lang="en-US" altLang="ko-KR" sz="1700" b="1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lang="ko-KR" altLang="en-US" sz="17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CACF3BB-9B6F-4C9D-AF40-8D95316E76A7}"/>
              </a:ext>
            </a:extLst>
          </p:cNvPr>
          <p:cNvSpPr txBox="1"/>
          <p:nvPr/>
        </p:nvSpPr>
        <p:spPr>
          <a:xfrm>
            <a:off x="7434949" y="3010280"/>
            <a:ext cx="1928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 소요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05E2E4-A7A1-42EC-AB57-BF964A8C0318}"/>
              </a:ext>
            </a:extLst>
          </p:cNvPr>
          <p:cNvSpPr txBox="1"/>
          <p:nvPr/>
        </p:nvSpPr>
        <p:spPr>
          <a:xfrm>
            <a:off x="7429068" y="3517985"/>
            <a:ext cx="302037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700" b="1" dirty="0">
                <a:solidFill>
                  <a:schemeClr val="bg1">
                    <a:lumMod val="65000"/>
                  </a:schemeClr>
                </a:solidFill>
              </a:rPr>
              <a:t>여러 시설을 방문하려면</a:t>
            </a:r>
            <a:endParaRPr lang="en-US" altLang="ko-KR" sz="1700" b="1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ko-KR" altLang="en-US" sz="1700" b="1" dirty="0">
                <a:solidFill>
                  <a:schemeClr val="bg1">
                    <a:lumMod val="65000"/>
                  </a:schemeClr>
                </a:solidFill>
              </a:rPr>
              <a:t>많은 시간과 노력 필요하다</a:t>
            </a:r>
            <a:r>
              <a:rPr lang="en-US" altLang="ko-KR" sz="1700" b="1" dirty="0">
                <a:solidFill>
                  <a:schemeClr val="bg1">
                    <a:lumMod val="65000"/>
                  </a:schemeClr>
                </a:solidFill>
              </a:rPr>
              <a:t>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6955CD5-3B23-42AC-921C-59704264081E}"/>
              </a:ext>
            </a:extLst>
          </p:cNvPr>
          <p:cNvSpPr txBox="1"/>
          <p:nvPr/>
        </p:nvSpPr>
        <p:spPr>
          <a:xfrm>
            <a:off x="7429069" y="4502378"/>
            <a:ext cx="2331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낮은 접근성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9DD08F5-CDBE-4FA6-986A-F1D7541CE3F6}"/>
              </a:ext>
            </a:extLst>
          </p:cNvPr>
          <p:cNvSpPr txBox="1"/>
          <p:nvPr/>
        </p:nvSpPr>
        <p:spPr>
          <a:xfrm>
            <a:off x="7468011" y="5058955"/>
            <a:ext cx="3886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700" b="1" dirty="0">
                <a:solidFill>
                  <a:schemeClr val="bg1">
                    <a:lumMod val="65000"/>
                  </a:schemeClr>
                </a:solidFill>
              </a:rPr>
              <a:t>분산된 위치로 인하여</a:t>
            </a:r>
            <a:endParaRPr lang="en-US" altLang="ko-KR" sz="1700" b="1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ko-KR" altLang="en-US" sz="1700" b="1" dirty="0">
                <a:solidFill>
                  <a:schemeClr val="bg1">
                    <a:lumMod val="65000"/>
                  </a:schemeClr>
                </a:solidFill>
              </a:rPr>
              <a:t>많은 시민들이 어려움을 겪고 있다</a:t>
            </a:r>
            <a:r>
              <a:rPr lang="en-US" altLang="ko-KR" sz="1700" b="1" dirty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lang="ko-KR" altLang="en-US" sz="1700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5" name="그래픽 14" descr="시계 단색으로 채워진">
            <a:extLst>
              <a:ext uri="{FF2B5EF4-FFF2-40B4-BE49-F238E27FC236}">
                <a16:creationId xmlns:a16="http://schemas.microsoft.com/office/drawing/2014/main" id="{28DDD516-20E0-490F-AE64-728DA1CD9B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65057" y="2920326"/>
            <a:ext cx="664011" cy="664011"/>
          </a:xfrm>
          <a:prstGeom prst="rect">
            <a:avLst/>
          </a:prstGeom>
        </p:spPr>
      </p:pic>
      <p:pic>
        <p:nvPicPr>
          <p:cNvPr id="30" name="그래픽 29" descr="걷기 단색으로 채워진">
            <a:extLst>
              <a:ext uri="{FF2B5EF4-FFF2-40B4-BE49-F238E27FC236}">
                <a16:creationId xmlns:a16="http://schemas.microsoft.com/office/drawing/2014/main" id="{009A1137-F5D8-4BC4-86C8-9F7C0F2DAE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65057" y="4491307"/>
            <a:ext cx="664012" cy="664012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45D5D384-6F4C-4FCB-90BD-2E0342E8915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78" y="3161389"/>
            <a:ext cx="4871466" cy="291472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185B9ECB-6B5A-4166-8C83-9B7484EE7533}"/>
              </a:ext>
            </a:extLst>
          </p:cNvPr>
          <p:cNvSpPr txBox="1"/>
          <p:nvPr/>
        </p:nvSpPr>
        <p:spPr>
          <a:xfrm>
            <a:off x="2683346" y="6130755"/>
            <a:ext cx="26965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&lt;</a:t>
            </a:r>
            <a:r>
              <a:rPr lang="ko-KR" altLang="en-US" sz="1200" dirty="0"/>
              <a:t>출처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여흥민씨입암공파</a:t>
            </a:r>
            <a:r>
              <a:rPr lang="ko-KR" altLang="en-US" sz="1200" dirty="0"/>
              <a:t> 홈페이지</a:t>
            </a:r>
            <a:r>
              <a:rPr lang="en-US" altLang="ko-KR" sz="1200" dirty="0"/>
              <a:t>&gt;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17716526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-17107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-20864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1286BF26-87EE-42C1-BFB6-CBD53A24C15F}"/>
              </a:ext>
            </a:extLst>
          </p:cNvPr>
          <p:cNvSpPr/>
          <p:nvPr/>
        </p:nvSpPr>
        <p:spPr>
          <a:xfrm>
            <a:off x="4175495" y="1359574"/>
            <a:ext cx="3482110" cy="4710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0F34111D-A263-4DA7-8C2E-E20339BAE8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61748" y="286130"/>
            <a:ext cx="1569013" cy="38901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542B98E-D4B0-48E6-B28E-C99622493E7A}"/>
              </a:ext>
            </a:extLst>
          </p:cNvPr>
          <p:cNvSpPr txBox="1"/>
          <p:nvPr/>
        </p:nvSpPr>
        <p:spPr>
          <a:xfrm>
            <a:off x="5127984" y="316072"/>
            <a:ext cx="71502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국가보훈부 현충정보서비스</a:t>
            </a:r>
            <a:endParaRPr lang="en-US" altLang="ko-KR" sz="2000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호국보훈공원 현황</a:t>
            </a:r>
            <a:endParaRPr lang="en-US" altLang="ko-KR" sz="4400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240959-6E76-4C51-9BD2-0FF712653084}"/>
              </a:ext>
            </a:extLst>
          </p:cNvPr>
          <p:cNvSpPr txBox="1"/>
          <p:nvPr/>
        </p:nvSpPr>
        <p:spPr>
          <a:xfrm>
            <a:off x="5805734" y="1555948"/>
            <a:ext cx="5299849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7F7F7F"/>
                </a:solidFill>
              </a:rPr>
              <a:t>합천 호국공원</a:t>
            </a:r>
            <a:r>
              <a:rPr lang="en-US" altLang="ko-KR" sz="2400" b="1" dirty="0">
                <a:solidFill>
                  <a:srgbClr val="7F7F7F"/>
                </a:solidFill>
              </a:rPr>
              <a:t>(1958</a:t>
            </a:r>
            <a:r>
              <a:rPr lang="ko-KR" altLang="en-US" sz="2400" b="1" dirty="0">
                <a:solidFill>
                  <a:srgbClr val="7F7F7F"/>
                </a:solidFill>
              </a:rPr>
              <a:t>년</a:t>
            </a:r>
            <a:r>
              <a:rPr lang="en-US" altLang="ko-KR" sz="2400" b="1" dirty="0">
                <a:solidFill>
                  <a:srgbClr val="7F7F7F"/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400" b="1" dirty="0">
              <a:solidFill>
                <a:srgbClr val="7F7F7F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7F7F7F"/>
                </a:solidFill>
              </a:rPr>
              <a:t>갑종장교 호국공원</a:t>
            </a:r>
            <a:r>
              <a:rPr lang="en-US" altLang="ko-KR" sz="2400" b="1" dirty="0">
                <a:solidFill>
                  <a:srgbClr val="7F7F7F"/>
                </a:solidFill>
              </a:rPr>
              <a:t>(2004</a:t>
            </a:r>
            <a:r>
              <a:rPr lang="ko-KR" altLang="en-US" sz="2400" b="1" dirty="0">
                <a:solidFill>
                  <a:srgbClr val="7F7F7F"/>
                </a:solidFill>
              </a:rPr>
              <a:t>년</a:t>
            </a:r>
            <a:r>
              <a:rPr lang="en-US" altLang="ko-KR" sz="2400" b="1" dirty="0">
                <a:solidFill>
                  <a:srgbClr val="7F7F7F"/>
                </a:solidFill>
              </a:rPr>
              <a:t>)</a:t>
            </a:r>
          </a:p>
          <a:p>
            <a:r>
              <a:rPr lang="en-US" altLang="ko-KR" sz="1600" dirty="0">
                <a:solidFill>
                  <a:srgbClr val="7F7F7F"/>
                </a:solidFill>
              </a:rPr>
              <a:t>  - </a:t>
            </a:r>
            <a:r>
              <a:rPr lang="ko-KR" altLang="en-US" sz="1600" dirty="0">
                <a:solidFill>
                  <a:srgbClr val="7F7F7F"/>
                </a:solidFill>
              </a:rPr>
              <a:t>군과 국가를 위해 헌신한 갑종장교의 공훈을  재조명</a:t>
            </a:r>
            <a:endParaRPr lang="en-US" altLang="ko-KR" sz="1600" dirty="0">
              <a:solidFill>
                <a:srgbClr val="7F7F7F"/>
              </a:solidFill>
            </a:endParaRPr>
          </a:p>
          <a:p>
            <a:r>
              <a:rPr lang="en-US" altLang="ko-KR" sz="1600" dirty="0">
                <a:solidFill>
                  <a:srgbClr val="7F7F7F"/>
                </a:solidFill>
              </a:rPr>
              <a:t>  - </a:t>
            </a:r>
            <a:r>
              <a:rPr lang="ko-KR" altLang="en-US" sz="1600" dirty="0">
                <a:solidFill>
                  <a:srgbClr val="7F7F7F"/>
                </a:solidFill>
              </a:rPr>
              <a:t>갑종장교의 고적을 역사에 각인</a:t>
            </a:r>
            <a:r>
              <a:rPr lang="en-US" altLang="ko-KR" sz="1600" dirty="0">
                <a:solidFill>
                  <a:srgbClr val="7F7F7F"/>
                </a:solidFill>
              </a:rPr>
              <a:t>, </a:t>
            </a:r>
            <a:r>
              <a:rPr lang="ko-KR" altLang="en-US" sz="1600" dirty="0">
                <a:solidFill>
                  <a:srgbClr val="7F7F7F"/>
                </a:solidFill>
              </a:rPr>
              <a:t>호국안보의식 고취</a:t>
            </a:r>
            <a:endParaRPr lang="en-US" altLang="ko-KR" sz="1600" dirty="0">
              <a:solidFill>
                <a:srgbClr val="7F7F7F"/>
              </a:solidFill>
            </a:endParaRPr>
          </a:p>
          <a:p>
            <a:endParaRPr lang="en-US" altLang="ko-KR" sz="1600" b="1" dirty="0">
              <a:solidFill>
                <a:srgbClr val="7F7F7F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7F7F7F"/>
                </a:solidFill>
              </a:rPr>
              <a:t>하동군 호국공원</a:t>
            </a:r>
            <a:r>
              <a:rPr lang="en-US" altLang="ko-KR" sz="2400" b="1" dirty="0">
                <a:solidFill>
                  <a:srgbClr val="7F7F7F"/>
                </a:solidFill>
              </a:rPr>
              <a:t>(2005</a:t>
            </a:r>
            <a:r>
              <a:rPr lang="ko-KR" altLang="en-US" sz="2400" b="1" dirty="0">
                <a:solidFill>
                  <a:srgbClr val="7F7F7F"/>
                </a:solidFill>
              </a:rPr>
              <a:t>년</a:t>
            </a:r>
            <a:r>
              <a:rPr lang="en-US" altLang="ko-KR" sz="2400" b="1" dirty="0">
                <a:solidFill>
                  <a:srgbClr val="7F7F7F"/>
                </a:solidFill>
              </a:rPr>
              <a:t>)</a:t>
            </a:r>
          </a:p>
          <a:p>
            <a:r>
              <a:rPr lang="en-US" altLang="ko-KR" sz="1600" dirty="0">
                <a:solidFill>
                  <a:srgbClr val="7F7F7F"/>
                </a:solidFill>
              </a:rPr>
              <a:t>  - </a:t>
            </a:r>
            <a:r>
              <a:rPr lang="ko-KR" altLang="en-US" sz="1600" dirty="0">
                <a:solidFill>
                  <a:srgbClr val="7F7F7F"/>
                </a:solidFill>
              </a:rPr>
              <a:t>채병덕 장군이 이끄는 </a:t>
            </a:r>
            <a:r>
              <a:rPr lang="ko-KR" altLang="en-US" sz="1600" dirty="0" err="1">
                <a:solidFill>
                  <a:srgbClr val="7F7F7F"/>
                </a:solidFill>
              </a:rPr>
              <a:t>영남지구편성관구사령부</a:t>
            </a:r>
            <a:endParaRPr lang="en-US" altLang="ko-KR" sz="1600" dirty="0">
              <a:solidFill>
                <a:srgbClr val="7F7F7F"/>
              </a:solidFill>
            </a:endParaRPr>
          </a:p>
          <a:p>
            <a:r>
              <a:rPr lang="en-US" altLang="ko-KR" sz="1600" dirty="0">
                <a:solidFill>
                  <a:srgbClr val="7F7F7F"/>
                </a:solidFill>
              </a:rPr>
              <a:t>  - </a:t>
            </a:r>
            <a:r>
              <a:rPr lang="ko-KR" altLang="en-US" sz="1600" dirty="0">
                <a:solidFill>
                  <a:srgbClr val="7F7F7F"/>
                </a:solidFill>
              </a:rPr>
              <a:t>국군</a:t>
            </a:r>
            <a:r>
              <a:rPr lang="en-US" altLang="ko-KR" sz="1600" dirty="0">
                <a:solidFill>
                  <a:srgbClr val="7F7F7F"/>
                </a:solidFill>
              </a:rPr>
              <a:t>100</a:t>
            </a:r>
            <a:r>
              <a:rPr lang="ko-KR" altLang="en-US" sz="1600" dirty="0">
                <a:solidFill>
                  <a:srgbClr val="7F7F7F"/>
                </a:solidFill>
              </a:rPr>
              <a:t>여명과 미군 </a:t>
            </a:r>
            <a:r>
              <a:rPr lang="en-US" altLang="ko-KR" sz="1600" dirty="0">
                <a:solidFill>
                  <a:srgbClr val="7F7F7F"/>
                </a:solidFill>
              </a:rPr>
              <a:t>313</a:t>
            </a:r>
            <a:r>
              <a:rPr lang="ko-KR" altLang="en-US" sz="1600" dirty="0">
                <a:solidFill>
                  <a:srgbClr val="7F7F7F"/>
                </a:solidFill>
              </a:rPr>
              <a:t>명 산화</a:t>
            </a:r>
            <a:endParaRPr lang="en-US" altLang="ko-KR" sz="1600" dirty="0">
              <a:solidFill>
                <a:srgbClr val="7F7F7F"/>
              </a:solidFill>
            </a:endParaRPr>
          </a:p>
          <a:p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7F7F7F"/>
                </a:solidFill>
              </a:rPr>
              <a:t>사천 호국공원</a:t>
            </a:r>
            <a:r>
              <a:rPr lang="en-US" altLang="ko-KR" sz="2400" b="1" dirty="0">
                <a:solidFill>
                  <a:srgbClr val="7F7F7F"/>
                </a:solidFill>
              </a:rPr>
              <a:t>(2010</a:t>
            </a:r>
            <a:r>
              <a:rPr lang="ko-KR" altLang="en-US" sz="2400" b="1" dirty="0">
                <a:solidFill>
                  <a:srgbClr val="7F7F7F"/>
                </a:solidFill>
              </a:rPr>
              <a:t>년</a:t>
            </a:r>
            <a:r>
              <a:rPr lang="en-US" altLang="ko-KR" sz="2400" b="1" dirty="0">
                <a:solidFill>
                  <a:srgbClr val="7F7F7F"/>
                </a:solidFill>
              </a:rPr>
              <a:t>)</a:t>
            </a:r>
          </a:p>
          <a:p>
            <a:r>
              <a:rPr lang="en-US" altLang="ko-KR" sz="1600" dirty="0">
                <a:solidFill>
                  <a:srgbClr val="7F7F7F"/>
                </a:solidFill>
              </a:rPr>
              <a:t>  - 6</a:t>
            </a:r>
            <a:r>
              <a:rPr lang="en-US" altLang="ko-KR" sz="1600" dirty="0">
                <a:solidFill>
                  <a:srgbClr val="7F7F7F"/>
                </a:solidFill>
                <a:ea typeface="Noto Sans KR" panose="020B0200000000000000" pitchFamily="50" charset="-127"/>
              </a:rPr>
              <a:t>·25</a:t>
            </a:r>
            <a:r>
              <a:rPr lang="ko-KR" altLang="en-US" sz="1600" dirty="0">
                <a:solidFill>
                  <a:srgbClr val="7F7F7F"/>
                </a:solidFill>
                <a:ea typeface="Noto Sans KR" panose="020B0200000000000000" pitchFamily="50" charset="-127"/>
              </a:rPr>
              <a:t>전쟁 기간에 전사한 사천시 출신 호국영령 추모</a:t>
            </a:r>
            <a:endParaRPr lang="en-US" altLang="ko-KR" sz="1600" dirty="0">
              <a:solidFill>
                <a:srgbClr val="7F7F7F"/>
              </a:solidFill>
              <a:ea typeface="Noto Sans KR" panose="020B0200000000000000" pitchFamily="50" charset="-127"/>
            </a:endParaRPr>
          </a:p>
          <a:p>
            <a:r>
              <a:rPr lang="en-US" altLang="ko-KR" sz="1600" dirty="0">
                <a:solidFill>
                  <a:srgbClr val="7F7F7F"/>
                </a:solidFill>
                <a:ea typeface="Noto Sans KR" panose="020B0200000000000000" pitchFamily="50" charset="-127"/>
              </a:rPr>
              <a:t>  - </a:t>
            </a:r>
            <a:r>
              <a:rPr lang="ko-KR" altLang="en-US" sz="1600" dirty="0" err="1">
                <a:solidFill>
                  <a:srgbClr val="7F7F7F"/>
                </a:solidFill>
                <a:ea typeface="Noto Sans KR" panose="020B0200000000000000" pitchFamily="50" charset="-127"/>
              </a:rPr>
              <a:t>총혼각에는</a:t>
            </a:r>
            <a:r>
              <a:rPr lang="ko-KR" altLang="en-US" sz="1600" dirty="0">
                <a:solidFill>
                  <a:srgbClr val="7F7F7F"/>
                </a:solidFill>
                <a:ea typeface="Noto Sans KR" panose="020B0200000000000000" pitchFamily="50" charset="-127"/>
              </a:rPr>
              <a:t> </a:t>
            </a:r>
            <a:r>
              <a:rPr lang="en-US" altLang="ko-KR" sz="1600" dirty="0">
                <a:solidFill>
                  <a:srgbClr val="7F7F7F"/>
                </a:solidFill>
                <a:ea typeface="Noto Sans KR" panose="020B0200000000000000" pitchFamily="50" charset="-127"/>
              </a:rPr>
              <a:t>1,493</a:t>
            </a:r>
            <a:r>
              <a:rPr lang="ko-KR" altLang="en-US" sz="1600" dirty="0">
                <a:solidFill>
                  <a:srgbClr val="7F7F7F"/>
                </a:solidFill>
                <a:ea typeface="Noto Sans KR" panose="020B0200000000000000" pitchFamily="50" charset="-127"/>
              </a:rPr>
              <a:t>위의 호국영령 위패 봉안</a:t>
            </a:r>
            <a:endParaRPr lang="en-US" altLang="ko-KR" sz="1600" dirty="0">
              <a:solidFill>
                <a:srgbClr val="7F7F7F"/>
              </a:solidFill>
            </a:endParaRPr>
          </a:p>
          <a:p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7F7F7F"/>
                </a:solidFill>
              </a:rPr>
              <a:t>함안 호국공원</a:t>
            </a:r>
            <a:r>
              <a:rPr lang="en-US" altLang="ko-KR" sz="2400" b="1" dirty="0">
                <a:solidFill>
                  <a:srgbClr val="7F7F7F"/>
                </a:solidFill>
              </a:rPr>
              <a:t>(2016</a:t>
            </a:r>
            <a:r>
              <a:rPr lang="ko-KR" altLang="en-US" sz="2400" b="1" dirty="0">
                <a:solidFill>
                  <a:srgbClr val="7F7F7F"/>
                </a:solidFill>
              </a:rPr>
              <a:t>년</a:t>
            </a:r>
            <a:r>
              <a:rPr lang="en-US" altLang="ko-KR" sz="2400" b="1" dirty="0">
                <a:solidFill>
                  <a:srgbClr val="7F7F7F"/>
                </a:solidFill>
              </a:rPr>
              <a:t>)</a:t>
            </a:r>
          </a:p>
          <a:p>
            <a:r>
              <a:rPr lang="en-US" altLang="ko-KR" sz="1600" dirty="0">
                <a:solidFill>
                  <a:srgbClr val="7F7F7F"/>
                </a:solidFill>
              </a:rPr>
              <a:t>  - 6.25</a:t>
            </a:r>
            <a:r>
              <a:rPr lang="ko-KR" altLang="en-US" sz="1600" dirty="0">
                <a:solidFill>
                  <a:srgbClr val="7F7F7F"/>
                </a:solidFill>
              </a:rPr>
              <a:t>전쟁 당시 낙동강전선 최후 보루</a:t>
            </a:r>
            <a:endParaRPr lang="en-US" altLang="ko-KR" sz="1600" dirty="0">
              <a:solidFill>
                <a:srgbClr val="7F7F7F"/>
              </a:solidFill>
            </a:endParaRPr>
          </a:p>
          <a:p>
            <a:r>
              <a:rPr lang="en-US" altLang="ko-KR" sz="1600" dirty="0">
                <a:solidFill>
                  <a:srgbClr val="7F7F7F"/>
                </a:solidFill>
              </a:rPr>
              <a:t>  - </a:t>
            </a:r>
            <a:r>
              <a:rPr lang="ko-KR" altLang="en-US" sz="1600" dirty="0" err="1">
                <a:solidFill>
                  <a:srgbClr val="7F7F7F"/>
                </a:solidFill>
              </a:rPr>
              <a:t>서북산</a:t>
            </a:r>
            <a:r>
              <a:rPr lang="ko-KR" altLang="en-US" sz="1600" dirty="0">
                <a:solidFill>
                  <a:srgbClr val="7F7F7F"/>
                </a:solidFill>
              </a:rPr>
              <a:t> </a:t>
            </a:r>
            <a:r>
              <a:rPr lang="ko-KR" altLang="en-US" sz="1600" dirty="0" err="1">
                <a:solidFill>
                  <a:srgbClr val="7F7F7F"/>
                </a:solidFill>
              </a:rPr>
              <a:t>여항산을</a:t>
            </a:r>
            <a:r>
              <a:rPr lang="ko-KR" altLang="en-US" sz="1600" dirty="0">
                <a:solidFill>
                  <a:srgbClr val="7F7F7F"/>
                </a:solidFill>
              </a:rPr>
              <a:t> 마주보고 있는 호국공원</a:t>
            </a:r>
            <a:endParaRPr lang="en-US" altLang="ko-KR" sz="1600" dirty="0">
              <a:solidFill>
                <a:srgbClr val="7F7F7F"/>
              </a:solidFill>
            </a:endParaRPr>
          </a:p>
          <a:p>
            <a:endParaRPr lang="en-US" altLang="ko-KR" dirty="0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104B0C0A-69DA-43BF-B082-6664C59770AB}"/>
              </a:ext>
            </a:extLst>
          </p:cNvPr>
          <p:cNvGrpSpPr/>
          <p:nvPr/>
        </p:nvGrpSpPr>
        <p:grpSpPr>
          <a:xfrm>
            <a:off x="161239" y="466158"/>
            <a:ext cx="5315970" cy="5908449"/>
            <a:chOff x="252544" y="456699"/>
            <a:chExt cx="5315970" cy="5908449"/>
          </a:xfrm>
          <a:blipFill>
            <a:blip r:embed="rId3">
              <a:alphaModFix amt="68000"/>
            </a:blip>
            <a:stretch>
              <a:fillRect/>
            </a:stretch>
          </a:blipFill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DDE05424-24C2-41F6-B39D-F4C723789D3C}"/>
                </a:ext>
              </a:extLst>
            </p:cNvPr>
            <p:cNvSpPr/>
            <p:nvPr/>
          </p:nvSpPr>
          <p:spPr>
            <a:xfrm>
              <a:off x="252544" y="4358452"/>
              <a:ext cx="2076226" cy="200669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FDDB3BF2-38F7-434C-AA0C-FEFF4A97BEB4}"/>
                </a:ext>
              </a:extLst>
            </p:cNvPr>
            <p:cNvSpPr/>
            <p:nvPr/>
          </p:nvSpPr>
          <p:spPr>
            <a:xfrm>
              <a:off x="666114" y="1800881"/>
              <a:ext cx="3842008" cy="398816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B64DA1FB-DF7E-4B1C-BA40-A9E2902CEC26}"/>
                </a:ext>
              </a:extLst>
            </p:cNvPr>
            <p:cNvSpPr/>
            <p:nvPr/>
          </p:nvSpPr>
          <p:spPr>
            <a:xfrm>
              <a:off x="2650537" y="456699"/>
              <a:ext cx="2230021" cy="231906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0CBBC142-F0BB-4729-B956-5DEEBABD327D}"/>
                </a:ext>
              </a:extLst>
            </p:cNvPr>
            <p:cNvSpPr/>
            <p:nvPr/>
          </p:nvSpPr>
          <p:spPr>
            <a:xfrm>
              <a:off x="3447730" y="3117526"/>
              <a:ext cx="2120784" cy="23459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80D66419-4B2C-4537-8393-1AFB41FB2F16}"/>
              </a:ext>
            </a:extLst>
          </p:cNvPr>
          <p:cNvSpPr txBox="1"/>
          <p:nvPr/>
        </p:nvSpPr>
        <p:spPr>
          <a:xfrm>
            <a:off x="2480624" y="6110767"/>
            <a:ext cx="26965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&lt;</a:t>
            </a:r>
            <a:r>
              <a:rPr lang="ko-KR" altLang="en-US" sz="1200" dirty="0"/>
              <a:t>출처</a:t>
            </a:r>
            <a:r>
              <a:rPr lang="en-US" altLang="ko-KR" sz="1200" dirty="0"/>
              <a:t>: </a:t>
            </a:r>
            <a:r>
              <a:rPr lang="ko-KR" altLang="en-US" sz="1200" dirty="0"/>
              <a:t>국가보훈부 현충정보서비스</a:t>
            </a:r>
            <a:r>
              <a:rPr lang="en-US" altLang="ko-KR" sz="1200" dirty="0"/>
              <a:t>&gt;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31090643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>
            <a:extLst>
              <a:ext uri="{FF2B5EF4-FFF2-40B4-BE49-F238E27FC236}">
                <a16:creationId xmlns:a16="http://schemas.microsoft.com/office/drawing/2014/main" id="{4424197B-94DE-4FED-9B87-5A1FBD0CB237}"/>
              </a:ext>
            </a:extLst>
          </p:cNvPr>
          <p:cNvSpPr/>
          <p:nvPr/>
        </p:nvSpPr>
        <p:spPr>
          <a:xfrm>
            <a:off x="6184125" y="1490437"/>
            <a:ext cx="2174567" cy="496952"/>
          </a:xfrm>
          <a:prstGeom prst="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위봉함</a:t>
            </a: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676 </a:t>
            </a: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4BB7F2C3-39E3-4AAF-9269-91E684096A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" t="24408" r="1" b="10421"/>
          <a:stretch/>
        </p:blipFill>
        <p:spPr>
          <a:xfrm>
            <a:off x="3756" y="1586805"/>
            <a:ext cx="12188244" cy="4580305"/>
          </a:xfrm>
          <a:custGeom>
            <a:avLst/>
            <a:gdLst>
              <a:gd name="connsiteX0" fmla="*/ 1857962 w 12188244"/>
              <a:gd name="connsiteY0" fmla="*/ 183 h 4317698"/>
              <a:gd name="connsiteX1" fmla="*/ 11991588 w 12188244"/>
              <a:gd name="connsiteY1" fmla="*/ 860597 h 4317698"/>
              <a:gd name="connsiteX2" fmla="*/ 12188244 w 12188244"/>
              <a:gd name="connsiteY2" fmla="*/ 727049 h 4317698"/>
              <a:gd name="connsiteX3" fmla="*/ 12188244 w 12188244"/>
              <a:gd name="connsiteY3" fmla="*/ 4317698 h 4317698"/>
              <a:gd name="connsiteX4" fmla="*/ 11831934 w 12188244"/>
              <a:gd name="connsiteY4" fmla="*/ 4310187 h 4317698"/>
              <a:gd name="connsiteX5" fmla="*/ 0 w 12188244"/>
              <a:gd name="connsiteY5" fmla="*/ 3022310 h 4317698"/>
              <a:gd name="connsiteX6" fmla="*/ 0 w 12188244"/>
              <a:gd name="connsiteY6" fmla="*/ 724499 h 4317698"/>
              <a:gd name="connsiteX7" fmla="*/ 1857962 w 12188244"/>
              <a:gd name="connsiteY7" fmla="*/ 183 h 4317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244" h="4317698">
                <a:moveTo>
                  <a:pt x="1857962" y="183"/>
                </a:moveTo>
                <a:cubicBezTo>
                  <a:pt x="4613509" y="27140"/>
                  <a:pt x="8637719" y="3024587"/>
                  <a:pt x="11991588" y="860597"/>
                </a:cubicBezTo>
                <a:lnTo>
                  <a:pt x="12188244" y="727049"/>
                </a:lnTo>
                <a:lnTo>
                  <a:pt x="12188244" y="4317698"/>
                </a:lnTo>
                <a:lnTo>
                  <a:pt x="11831934" y="4310187"/>
                </a:lnTo>
                <a:cubicBezTo>
                  <a:pt x="7883119" y="4146191"/>
                  <a:pt x="3759835" y="1545341"/>
                  <a:pt x="0" y="3022310"/>
                </a:cubicBezTo>
                <a:lnTo>
                  <a:pt x="0" y="724499"/>
                </a:lnTo>
                <a:cubicBezTo>
                  <a:pt x="510839" y="186970"/>
                  <a:pt x="1141520" y="-6826"/>
                  <a:pt x="1857962" y="183"/>
                </a:cubicBezTo>
                <a:close/>
              </a:path>
            </a:pathLst>
          </a:custGeom>
        </p:spPr>
      </p:pic>
      <p:sp>
        <p:nvSpPr>
          <p:cNvPr id="2" name="Rectangle 2"/>
          <p:cNvSpPr>
            <a:spLocks noChangeArrowheads="1"/>
          </p:cNvSpPr>
          <p:nvPr/>
        </p:nvSpPr>
        <p:spPr>
          <a:xfrm>
            <a:off x="0" y="-14751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-14514" y="6753859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1684FA53-31BF-4233-9504-56374616C4C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0021454" y="234559"/>
            <a:ext cx="1850413" cy="45878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82DBC89-C6A1-4C2F-AE8D-4B229D01CE2D}"/>
              </a:ext>
            </a:extLst>
          </p:cNvPr>
          <p:cNvSpPr txBox="1"/>
          <p:nvPr/>
        </p:nvSpPr>
        <p:spPr>
          <a:xfrm>
            <a:off x="176035" y="399081"/>
            <a:ext cx="92046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타 지역 우수사례</a:t>
            </a:r>
            <a:r>
              <a:rPr lang="en-US" altLang="ko-KR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0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000" b="1" dirty="0" err="1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진포해양테마공원</a:t>
            </a:r>
            <a:r>
              <a:rPr lang="en-US" altLang="ko-KR" sz="30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20" name="설명선: 굽은 선(강조선) 19">
            <a:extLst>
              <a:ext uri="{FF2B5EF4-FFF2-40B4-BE49-F238E27FC236}">
                <a16:creationId xmlns:a16="http://schemas.microsoft.com/office/drawing/2014/main" id="{41E9A2D2-1A11-4B71-9377-ECAF4C94069B}"/>
              </a:ext>
            </a:extLst>
          </p:cNvPr>
          <p:cNvSpPr/>
          <p:nvPr/>
        </p:nvSpPr>
        <p:spPr>
          <a:xfrm>
            <a:off x="946673" y="5045997"/>
            <a:ext cx="2565839" cy="457201"/>
          </a:xfrm>
          <a:prstGeom prst="accentCallout2">
            <a:avLst>
              <a:gd name="adj1" fmla="val 25809"/>
              <a:gd name="adj2" fmla="val 107846"/>
              <a:gd name="adj3" fmla="val 25809"/>
              <a:gd name="adj4" fmla="val 143402"/>
              <a:gd name="adj5" fmla="val -158087"/>
              <a:gd name="adj6" fmla="val 191888"/>
            </a:avLst>
          </a:prstGeom>
          <a:solidFill>
            <a:schemeClr val="bg1">
              <a:lumMod val="75000"/>
            </a:schemeClr>
          </a:solidFill>
          <a:ln w="349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전투기 및 탱크 전시관</a:t>
            </a:r>
          </a:p>
        </p:txBody>
      </p:sp>
      <p:sp>
        <p:nvSpPr>
          <p:cNvPr id="21" name="순서도: 연결자 20">
            <a:extLst>
              <a:ext uri="{FF2B5EF4-FFF2-40B4-BE49-F238E27FC236}">
                <a16:creationId xmlns:a16="http://schemas.microsoft.com/office/drawing/2014/main" id="{13DF857C-F313-42E6-834C-9FFE26630363}"/>
              </a:ext>
            </a:extLst>
          </p:cNvPr>
          <p:cNvSpPr/>
          <p:nvPr/>
        </p:nvSpPr>
        <p:spPr>
          <a:xfrm>
            <a:off x="3087445" y="2333141"/>
            <a:ext cx="1581374" cy="1413540"/>
          </a:xfrm>
          <a:prstGeom prst="flowChartConnector">
            <a:avLst/>
          </a:prstGeom>
          <a:noFill/>
          <a:ln w="571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순서도: 연결자 21">
            <a:extLst>
              <a:ext uri="{FF2B5EF4-FFF2-40B4-BE49-F238E27FC236}">
                <a16:creationId xmlns:a16="http://schemas.microsoft.com/office/drawing/2014/main" id="{2115CDF4-A9B7-45E7-B2A6-408978B510CA}"/>
              </a:ext>
            </a:extLst>
          </p:cNvPr>
          <p:cNvSpPr/>
          <p:nvPr/>
        </p:nvSpPr>
        <p:spPr>
          <a:xfrm>
            <a:off x="5549068" y="3035904"/>
            <a:ext cx="1581374" cy="1413540"/>
          </a:xfrm>
          <a:prstGeom prst="flowChartConnector">
            <a:avLst/>
          </a:prstGeom>
          <a:noFill/>
          <a:ln w="571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4" name="연결선: 꺾임 23">
            <a:extLst>
              <a:ext uri="{FF2B5EF4-FFF2-40B4-BE49-F238E27FC236}">
                <a16:creationId xmlns:a16="http://schemas.microsoft.com/office/drawing/2014/main" id="{4A66B8F1-86E2-4E20-9FC8-F9DBB97D87BA}"/>
              </a:ext>
            </a:extLst>
          </p:cNvPr>
          <p:cNvCxnSpPr>
            <a:cxnSpLocks/>
          </p:cNvCxnSpPr>
          <p:nvPr/>
        </p:nvCxnSpPr>
        <p:spPr>
          <a:xfrm flipV="1">
            <a:off x="4579257" y="1758789"/>
            <a:ext cx="1516743" cy="780208"/>
          </a:xfrm>
          <a:prstGeom prst="bentConnector3">
            <a:avLst/>
          </a:prstGeom>
          <a:ln w="539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B1C74676-4EAB-41FB-BDAB-39B159A89324}"/>
              </a:ext>
            </a:extLst>
          </p:cNvPr>
          <p:cNvSpPr txBox="1"/>
          <p:nvPr/>
        </p:nvSpPr>
        <p:spPr>
          <a:xfrm>
            <a:off x="6184125" y="2040753"/>
            <a:ext cx="53046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err="1"/>
              <a:t>위봉함은</a:t>
            </a:r>
            <a:r>
              <a:rPr lang="ko-KR" altLang="en-US" sz="1600" b="1" dirty="0"/>
              <a:t> 전체</a:t>
            </a:r>
            <a:r>
              <a:rPr lang="en-US" altLang="ko-KR" sz="1600" b="1" dirty="0"/>
              <a:t>6</a:t>
            </a:r>
            <a:r>
              <a:rPr lang="ko-KR" altLang="en-US" sz="1600" b="1" dirty="0"/>
              <a:t>층 </a:t>
            </a:r>
            <a:r>
              <a:rPr lang="ko-KR" altLang="en-US" sz="1600" b="1" dirty="0" err="1"/>
              <a:t>최무선</a:t>
            </a:r>
            <a:r>
              <a:rPr lang="ko-KR" altLang="en-US" sz="1600" b="1" dirty="0"/>
              <a:t> 장군 활약상</a:t>
            </a:r>
            <a:r>
              <a:rPr lang="en-US" altLang="ko-KR" sz="1600" b="1" dirty="0"/>
              <a:t>, </a:t>
            </a:r>
            <a:r>
              <a:rPr lang="ko-KR" altLang="en-US" sz="1600" b="1" dirty="0" err="1"/>
              <a:t>진포대첩</a:t>
            </a:r>
            <a:r>
              <a:rPr lang="ko-KR" altLang="en-US" sz="1600" b="1" dirty="0"/>
              <a:t> 이야기</a:t>
            </a:r>
            <a:endParaRPr lang="en-US" altLang="ko-KR" sz="1600" b="1" dirty="0"/>
          </a:p>
          <a:p>
            <a:r>
              <a:rPr lang="en-US" altLang="ko-KR" sz="1600" b="1" dirty="0"/>
              <a:t>4D </a:t>
            </a:r>
            <a:r>
              <a:rPr lang="ko-KR" altLang="en-US" sz="1600" b="1" dirty="0"/>
              <a:t>영상관 설치 </a:t>
            </a:r>
            <a:r>
              <a:rPr lang="ko-KR" altLang="en-US" sz="1600" b="1" dirty="0" err="1"/>
              <a:t>진포대첩을</a:t>
            </a:r>
            <a:r>
              <a:rPr lang="ko-KR" altLang="en-US" sz="1600" b="1" dirty="0"/>
              <a:t> 생동감 있게 관람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4DBA004-8423-4394-8B5E-E692B8F7F404}"/>
              </a:ext>
            </a:extLst>
          </p:cNvPr>
          <p:cNvSpPr txBox="1"/>
          <p:nvPr/>
        </p:nvSpPr>
        <p:spPr>
          <a:xfrm>
            <a:off x="806396" y="5621903"/>
            <a:ext cx="50225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/>
              <a:t> </a:t>
            </a:r>
            <a:r>
              <a:rPr lang="ko-KR" altLang="en-US" sz="1600" b="1" dirty="0"/>
              <a:t>우리나라 퇴역 군 장비 전시</a:t>
            </a:r>
            <a:endParaRPr lang="en-US" altLang="ko-KR" sz="1600" b="1" dirty="0"/>
          </a:p>
          <a:p>
            <a:r>
              <a:rPr lang="en-US" altLang="ko-KR" sz="1600" b="1" dirty="0"/>
              <a:t> </a:t>
            </a:r>
            <a:r>
              <a:rPr lang="ko-KR" altLang="en-US" sz="1600" b="1" dirty="0" err="1"/>
              <a:t>수륙양용장갑차</a:t>
            </a:r>
            <a:r>
              <a:rPr lang="en-US" altLang="ko-KR" sz="1600" b="1" dirty="0"/>
              <a:t>, 8</a:t>
            </a:r>
            <a:r>
              <a:rPr lang="ko-KR" altLang="en-US" sz="1600" b="1" dirty="0" err="1"/>
              <a:t>인치자주포</a:t>
            </a:r>
            <a:r>
              <a:rPr lang="en-US" altLang="ko-KR" sz="1600" b="1" dirty="0"/>
              <a:t>, F-86</a:t>
            </a:r>
            <a:r>
              <a:rPr lang="ko-KR" altLang="en-US" sz="1600" b="1" dirty="0"/>
              <a:t> 전투기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탱크 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6CA79073-535F-467B-8B5B-6B84FED913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675059" y="284525"/>
            <a:ext cx="1392910" cy="34534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5D78D59-3B1D-4DE8-816C-6287341BEDEF}"/>
              </a:ext>
            </a:extLst>
          </p:cNvPr>
          <p:cNvSpPr txBox="1"/>
          <p:nvPr/>
        </p:nvSpPr>
        <p:spPr>
          <a:xfrm>
            <a:off x="434219" y="441949"/>
            <a:ext cx="104310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호국보훈공원 조성</a:t>
            </a:r>
            <a:r>
              <a:rPr lang="en-US" altLang="ko-KR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장점</a:t>
            </a:r>
            <a:r>
              <a:rPr lang="en-US" altLang="ko-KR" sz="4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32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접근성과 효율성 등</a:t>
            </a:r>
            <a:endParaRPr lang="en-US" altLang="ko-KR" sz="3200" b="1" dirty="0">
              <a:solidFill>
                <a:srgbClr val="7F7F7F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763FA9-E6E8-45EF-8DB6-F5D97149D04F}"/>
              </a:ext>
            </a:extLst>
          </p:cNvPr>
          <p:cNvSpPr txBox="1"/>
          <p:nvPr/>
        </p:nvSpPr>
        <p:spPr>
          <a:xfrm>
            <a:off x="499112" y="1362083"/>
            <a:ext cx="10301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7F7F7F"/>
                </a:solidFill>
              </a:rPr>
              <a:t>현충시설을 한 곳으로 통합하면 접근성과 효율성 크게 성장</a:t>
            </a:r>
            <a:r>
              <a:rPr lang="en-US" altLang="ko-KR" b="1" dirty="0">
                <a:solidFill>
                  <a:srgbClr val="7F7F7F"/>
                </a:solidFill>
              </a:rPr>
              <a:t>, </a:t>
            </a:r>
            <a:r>
              <a:rPr lang="ko-KR" altLang="en-US" b="1" dirty="0">
                <a:solidFill>
                  <a:srgbClr val="7F7F7F"/>
                </a:solidFill>
              </a:rPr>
              <a:t>다양한 역사적 기념물 둘러볼 수 있다</a:t>
            </a:r>
            <a:r>
              <a:rPr lang="en-US" altLang="ko-KR" b="1" dirty="0">
                <a:solidFill>
                  <a:srgbClr val="7F7F7F"/>
                </a:solidFill>
              </a:rPr>
              <a:t>.</a:t>
            </a:r>
            <a:endParaRPr lang="ko-KR" altLang="en-US" b="1" dirty="0">
              <a:solidFill>
                <a:srgbClr val="7F7F7F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6C9C300-17CF-4B62-A441-0F7600E9C23F}"/>
              </a:ext>
            </a:extLst>
          </p:cNvPr>
          <p:cNvSpPr/>
          <p:nvPr/>
        </p:nvSpPr>
        <p:spPr>
          <a:xfrm>
            <a:off x="434217" y="2006460"/>
            <a:ext cx="3438513" cy="14212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교육적 효과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0D4DD2B-9026-4972-9F52-2733FC8FF474}"/>
              </a:ext>
            </a:extLst>
          </p:cNvPr>
          <p:cNvSpPr/>
          <p:nvPr/>
        </p:nvSpPr>
        <p:spPr>
          <a:xfrm>
            <a:off x="434216" y="3598451"/>
            <a:ext cx="3438513" cy="14212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예산절감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B50C824-4245-4474-8C4D-F68F02778915}"/>
              </a:ext>
            </a:extLst>
          </p:cNvPr>
          <p:cNvSpPr/>
          <p:nvPr/>
        </p:nvSpPr>
        <p:spPr>
          <a:xfrm>
            <a:off x="434215" y="5190442"/>
            <a:ext cx="3438513" cy="14212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애국심 고취</a:t>
            </a:r>
            <a:endParaRPr lang="ko-KR" altLang="en-US" sz="2400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FF9DF89-3B1F-4373-9672-4E80823A68B8}"/>
              </a:ext>
            </a:extLst>
          </p:cNvPr>
          <p:cNvSpPr/>
          <p:nvPr/>
        </p:nvSpPr>
        <p:spPr>
          <a:xfrm>
            <a:off x="4344630" y="2006460"/>
            <a:ext cx="3438513" cy="14212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시간절약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178F615-518A-4096-BE5E-A7075915FD1C}"/>
              </a:ext>
            </a:extLst>
          </p:cNvPr>
          <p:cNvSpPr/>
          <p:nvPr/>
        </p:nvSpPr>
        <p:spPr>
          <a:xfrm>
            <a:off x="4344631" y="3607125"/>
            <a:ext cx="3438513" cy="14212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인력운영최적화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5CBC6D2-B321-43EC-A76E-B842DF622226}"/>
              </a:ext>
            </a:extLst>
          </p:cNvPr>
          <p:cNvSpPr/>
          <p:nvPr/>
        </p:nvSpPr>
        <p:spPr>
          <a:xfrm>
            <a:off x="4344630" y="5199116"/>
            <a:ext cx="3438513" cy="14212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역사교육</a:t>
            </a:r>
            <a:endParaRPr lang="ko-KR" altLang="en-US" sz="2400" dirty="0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2AEB0E2A-191E-4ECE-A1E3-485B291A61CA}"/>
              </a:ext>
            </a:extLst>
          </p:cNvPr>
          <p:cNvSpPr/>
          <p:nvPr/>
        </p:nvSpPr>
        <p:spPr>
          <a:xfrm>
            <a:off x="8255049" y="1976940"/>
            <a:ext cx="3438513" cy="14212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역사 이해 증진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A48D06F9-002D-409F-AE78-48A29890A96E}"/>
              </a:ext>
            </a:extLst>
          </p:cNvPr>
          <p:cNvSpPr/>
          <p:nvPr/>
        </p:nvSpPr>
        <p:spPr>
          <a:xfrm>
            <a:off x="8255049" y="3607125"/>
            <a:ext cx="3438513" cy="14212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시설관리향상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ED7589DA-533A-4734-8A13-9F3233340B81}"/>
              </a:ext>
            </a:extLst>
          </p:cNvPr>
          <p:cNvSpPr/>
          <p:nvPr/>
        </p:nvSpPr>
        <p:spPr>
          <a:xfrm>
            <a:off x="8255049" y="5152248"/>
            <a:ext cx="3438513" cy="142122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7F7F7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관광산업발전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43434" y="247425"/>
            <a:ext cx="11836129" cy="6174889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87603" y="1188127"/>
            <a:ext cx="3339601" cy="436688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7" name="직사각형 11"/>
          <p:cNvSpPr/>
          <p:nvPr/>
        </p:nvSpPr>
        <p:spPr>
          <a:xfrm>
            <a:off x="3822782" y="1175846"/>
            <a:ext cx="7907973" cy="2400657"/>
          </a:xfrm>
          <a:prstGeom prst="rect">
            <a:avLst/>
          </a:prstGeom>
          <a:solidFill>
            <a:srgbClr val="FFF2CC">
              <a:alpha val="100000"/>
            </a:srgbClr>
          </a:solidFill>
          <a:ln>
            <a:solidFill>
              <a:srgbClr val="A6A6A6">
                <a:alpha val="100000"/>
              </a:srgb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현충시설 한 곳으로 이전 </a:t>
            </a:r>
            <a:endParaRPr kumimoji="0" lang="en-US" altLang="ko-KR" sz="5000" b="0" i="0" u="none" strike="noStrike" kern="1200" cap="none" spc="-1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통합하여 호국보훈공원 </a:t>
            </a:r>
            <a:endParaRPr kumimoji="0" lang="en-US" altLang="ko-KR" sz="5000" b="0" i="0" u="none" strike="noStrike" kern="1200" cap="none" spc="-1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조기 조성 촉구</a:t>
            </a:r>
            <a:r>
              <a:rPr kumimoji="0" lang="en-US" altLang="ko-KR" sz="5000" b="0" i="0" u="none" strike="noStrike" kern="1200" cap="none" spc="-10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!</a:t>
            </a:r>
            <a:endParaRPr kumimoji="0" lang="ko-KR" altLang="en-US" sz="5000" b="0" i="0" u="none" strike="noStrike" kern="1200" cap="none" spc="-1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  <p:graphicFrame>
        <p:nvGraphicFramePr>
          <p:cNvPr id="12" name="표 9">
            <a:extLst>
              <a:ext uri="{FF2B5EF4-FFF2-40B4-BE49-F238E27FC236}">
                <a16:creationId xmlns:a16="http://schemas.microsoft.com/office/drawing/2014/main" id="{46EE068E-39D8-4F64-A1A4-6093EA5F3F34}"/>
              </a:ext>
            </a:extLst>
          </p:cNvPr>
          <p:cNvGraphicFramePr>
            <a:graphicFrameLocks noGrp="1"/>
          </p:cNvGraphicFramePr>
          <p:nvPr/>
        </p:nvGraphicFramePr>
        <p:xfrm>
          <a:off x="4903846" y="3449535"/>
          <a:ext cx="5398389" cy="1058101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50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50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5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17434C73-1ED4-46E1-8D33-950C44A00836}"/>
              </a:ext>
            </a:extLst>
          </p:cNvPr>
          <p:cNvSpPr/>
          <p:nvPr/>
        </p:nvSpPr>
        <p:spPr>
          <a:xfrm>
            <a:off x="4073236" y="3072097"/>
            <a:ext cx="3676073" cy="7092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3" name="표 9">
            <a:extLst>
              <a:ext uri="{FF2B5EF4-FFF2-40B4-BE49-F238E27FC236}">
                <a16:creationId xmlns:a16="http://schemas.microsoft.com/office/drawing/2014/main" id="{999135C6-DF9E-44B0-8912-53D0E9DA9DEE}"/>
              </a:ext>
            </a:extLst>
          </p:cNvPr>
          <p:cNvGraphicFramePr>
            <a:graphicFrameLocks noGrp="1"/>
          </p:cNvGraphicFramePr>
          <p:nvPr/>
        </p:nvGraphicFramePr>
        <p:xfrm>
          <a:off x="5374901" y="4466190"/>
          <a:ext cx="5832497" cy="1139889"/>
        </p:xfrm>
        <a:graphic>
          <a:graphicData uri="http://schemas.openxmlformats.org/drawingml/2006/table">
            <a:tbl>
              <a:tblPr firstRow="1" bandRow="1"/>
              <a:tblGrid>
                <a:gridCol w="5832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지역구</a:t>
                      </a:r>
                      <a:r>
                        <a:rPr lang="en-US" altLang="ko-KR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5400" b="1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단구동</a:t>
                      </a:r>
                      <a:endParaRPr lang="ko-KR" altLang="en-US" sz="54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4" name="그림 13">
            <a:extLst>
              <a:ext uri="{FF2B5EF4-FFF2-40B4-BE49-F238E27FC236}">
                <a16:creationId xmlns:a16="http://schemas.microsoft.com/office/drawing/2014/main" id="{A9E103B9-83DA-41AB-ADE2-9A6E73F6CC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886715" y="569808"/>
            <a:ext cx="184404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25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76848" y="283462"/>
            <a:ext cx="11638303" cy="6291076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/>
              <a:t>청소년 복합문화</a:t>
            </a:r>
            <a:r>
              <a:rPr lang="en-US" altLang="ko-KR"/>
              <a:t>.  </a:t>
            </a:r>
            <a:r>
              <a:rPr lang="ko-KR" altLang="en-US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>
            <a:off x="0" y="0"/>
            <a:ext cx="12192000" cy="7343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80"/>
          <a:stretch>
            <a:fillRect/>
          </a:stretch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sp>
        <p:nvSpPr>
          <p:cNvPr id="11" name="Rectangle 3"/>
          <p:cNvSpPr>
            <a:spLocks noChangeArrowheads="1"/>
          </p:cNvSpPr>
          <p:nvPr/>
        </p:nvSpPr>
        <p:spPr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968501" y="1209180"/>
            <a:ext cx="6225972" cy="116955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ko-KR" altLang="en-US" sz="7000" dirty="0">
                <a:latin typeface="HY헤드라인M"/>
                <a:ea typeface="HY헤드라인M"/>
              </a:rPr>
              <a:t>감사합니다</a:t>
            </a:r>
            <a:r>
              <a:rPr lang="en-US" altLang="ko-KR" sz="7000" dirty="0">
                <a:latin typeface="HY헤드라인M"/>
                <a:ea typeface="HY헤드라인M"/>
              </a:rPr>
              <a:t>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28316" y="888649"/>
            <a:ext cx="3674753" cy="50634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5" name="직사각형 14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graphicFrame>
        <p:nvGraphicFramePr>
          <p:cNvPr id="17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600495"/>
              </p:ext>
            </p:extLst>
          </p:nvPr>
        </p:nvGraphicFramePr>
        <p:xfrm>
          <a:off x="5382292" y="2818322"/>
          <a:ext cx="5398389" cy="1080453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【</a:t>
                      </a:r>
                      <a:r>
                        <a:rPr lang="ko-KR" altLang="en-US" sz="5000" kern="0" spc="-60" dirty="0" err="1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박한근</a:t>
                      </a:r>
                      <a:r>
                        <a:rPr lang="ko-KR" altLang="en-US" sz="5000" kern="0" spc="-60" baseline="0" dirty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 의원</a:t>
                      </a:r>
                      <a:r>
                        <a:rPr lang="en-US" altLang="ko-KR" sz="5000" kern="0" spc="-60" dirty="0">
                          <a:solidFill>
                            <a:srgbClr val="000000"/>
                          </a:solidFill>
                          <a:effectLst/>
                          <a:latin typeface="HY견명조"/>
                          <a:ea typeface="HY견명조"/>
                        </a:rPr>
                        <a:t>】</a:t>
                      </a:r>
                      <a:endParaRPr lang="ko-KR" altLang="en-US" sz="5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표 9">
            <a:extLst>
              <a:ext uri="{FF2B5EF4-FFF2-40B4-BE49-F238E27FC236}">
                <a16:creationId xmlns:a16="http://schemas.microsoft.com/office/drawing/2014/main" id="{6C48CECC-D6D7-46DC-9A62-016663FE79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312674"/>
              </p:ext>
            </p:extLst>
          </p:nvPr>
        </p:nvGraphicFramePr>
        <p:xfrm>
          <a:off x="5899476" y="3936873"/>
          <a:ext cx="5832497" cy="1139889"/>
        </p:xfrm>
        <a:graphic>
          <a:graphicData uri="http://schemas.openxmlformats.org/drawingml/2006/table">
            <a:tbl>
              <a:tblPr firstRow="1" bandRow="1"/>
              <a:tblGrid>
                <a:gridCol w="5832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l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지역구</a:t>
                      </a:r>
                      <a:r>
                        <a:rPr lang="en-US" altLang="ko-KR" sz="5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 </a:t>
                      </a:r>
                      <a:r>
                        <a:rPr lang="ko-KR" altLang="en-US" sz="5400" b="1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단구동</a:t>
                      </a:r>
                      <a:endParaRPr lang="ko-KR" altLang="en-US" sz="5400" b="1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" name="그림 19">
            <a:extLst>
              <a:ext uri="{FF2B5EF4-FFF2-40B4-BE49-F238E27FC236}">
                <a16:creationId xmlns:a16="http://schemas.microsoft.com/office/drawing/2014/main" id="{93A3C522-C821-4FDB-A1C1-274FA56223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869209" y="489169"/>
            <a:ext cx="1504444" cy="3958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962</TotalTime>
  <Words>350</Words>
  <Application>Microsoft Office PowerPoint</Application>
  <PresentationFormat>와이드스크린</PresentationFormat>
  <Paragraphs>92</Paragraphs>
  <Slides>8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계정</dc:creator>
  <cp:lastModifiedBy>USER</cp:lastModifiedBy>
  <cp:revision>140</cp:revision>
  <cp:lastPrinted>2024-08-16T05:41:53Z</cp:lastPrinted>
  <dcterms:created xsi:type="dcterms:W3CDTF">2023-09-25T02:06:43Z</dcterms:created>
  <dcterms:modified xsi:type="dcterms:W3CDTF">2024-08-30T09:47:17Z</dcterms:modified>
  <cp:version/>
</cp:coreProperties>
</file>