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62" r:id="rId2"/>
    <p:sldId id="279" r:id="rId3"/>
    <p:sldId id="283" r:id="rId4"/>
    <p:sldId id="278" r:id="rId5"/>
    <p:sldId id="280" r:id="rId6"/>
    <p:sldId id="281" r:id="rId7"/>
    <p:sldId id="282" r:id="rId8"/>
    <p:sldId id="274" r:id="rId9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78E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48" y="72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esktop\&#50629;&#47924;\5&#48516;&#48156;&#50616;\&#50808;&#44397;&#51064;&#44228;&#51208;&#44540;&#47196;&#51088;\&#44592;&#53440;%20&#51088;&#47308;\&#53685;&#44228;&#51088;&#47308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2800" b="1"/>
              <a:t>지자체 경작 및 계절근로자  현황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1.3647408027997408E-2"/>
          <c:y val="0.1295206086851915"/>
          <c:w val="0.94416969443091969"/>
          <c:h val="0.6652976785238600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'지자체별 비교'!$G$5</c:f>
              <c:strCache>
                <c:ptCount val="1"/>
                <c:pt idx="0">
                  <c:v>농가 수(호)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'지자체별 비교'!$H$4:$K$4</c:f>
              <c:strCache>
                <c:ptCount val="4"/>
                <c:pt idx="0">
                  <c:v>원주시</c:v>
                </c:pt>
                <c:pt idx="1">
                  <c:v>춘천시</c:v>
                </c:pt>
                <c:pt idx="2">
                  <c:v>제천시</c:v>
                </c:pt>
                <c:pt idx="3">
                  <c:v>양평군</c:v>
                </c:pt>
              </c:strCache>
            </c:strRef>
          </c:cat>
          <c:val>
            <c:numRef>
              <c:f>'지자체별 비교'!$H$5:$K$5</c:f>
              <c:numCache>
                <c:formatCode>_(* #,##0_);_(* \(#,##0\);_(* "-"_);_(@_)</c:formatCode>
                <c:ptCount val="4"/>
                <c:pt idx="0">
                  <c:v>908.1</c:v>
                </c:pt>
                <c:pt idx="1">
                  <c:v>599.4</c:v>
                </c:pt>
                <c:pt idx="2">
                  <c:v>619.9</c:v>
                </c:pt>
                <c:pt idx="3">
                  <c:v>580.4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50-4AE3-9FC2-7D37151D3D86}"/>
            </c:ext>
          </c:extLst>
        </c:ser>
        <c:ser>
          <c:idx val="1"/>
          <c:order val="1"/>
          <c:tx>
            <c:strRef>
              <c:f>'지자체별 비교'!$G$6</c:f>
              <c:strCache>
                <c:ptCount val="1"/>
                <c:pt idx="0">
                  <c:v>경지면적(ha)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'지자체별 비교'!$H$4:$K$4</c:f>
              <c:strCache>
                <c:ptCount val="4"/>
                <c:pt idx="0">
                  <c:v>원주시</c:v>
                </c:pt>
                <c:pt idx="1">
                  <c:v>춘천시</c:v>
                </c:pt>
                <c:pt idx="2">
                  <c:v>제천시</c:v>
                </c:pt>
                <c:pt idx="3">
                  <c:v>양평군</c:v>
                </c:pt>
              </c:strCache>
            </c:strRef>
          </c:cat>
          <c:val>
            <c:numRef>
              <c:f>'지자체별 비교'!$H$6:$K$6</c:f>
              <c:numCache>
                <c:formatCode>_(* #,##0_);_(* \(#,##0\);_(* "-"_);_(@_)</c:formatCode>
                <c:ptCount val="4"/>
                <c:pt idx="0">
                  <c:v>753.9</c:v>
                </c:pt>
                <c:pt idx="1">
                  <c:v>572.79999999999995</c:v>
                </c:pt>
                <c:pt idx="2">
                  <c:v>767.4</c:v>
                </c:pt>
                <c:pt idx="3">
                  <c:v>685.3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250-4AE3-9FC2-7D37151D3D86}"/>
            </c:ext>
          </c:extLst>
        </c:ser>
        <c:ser>
          <c:idx val="2"/>
          <c:order val="2"/>
          <c:tx>
            <c:strRef>
              <c:f>'지자체별 비교'!$G$7</c:f>
              <c:strCache>
                <c:ptCount val="1"/>
                <c:pt idx="0">
                  <c:v>가구당 경지면적(a)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'지자체별 비교'!$H$4:$K$4</c:f>
              <c:strCache>
                <c:ptCount val="4"/>
                <c:pt idx="0">
                  <c:v>원주시</c:v>
                </c:pt>
                <c:pt idx="1">
                  <c:v>춘천시</c:v>
                </c:pt>
                <c:pt idx="2">
                  <c:v>제천시</c:v>
                </c:pt>
                <c:pt idx="3">
                  <c:v>양평군</c:v>
                </c:pt>
              </c:strCache>
            </c:strRef>
          </c:cat>
          <c:val>
            <c:numRef>
              <c:f>'지자체별 비교'!$H$7:$K$7</c:f>
              <c:numCache>
                <c:formatCode>_(* #,##0_);_(* \(#,##0\);_(* "-"_);_(@_)</c:formatCode>
                <c:ptCount val="4"/>
                <c:pt idx="0">
                  <c:v>83</c:v>
                </c:pt>
                <c:pt idx="1">
                  <c:v>95.6</c:v>
                </c:pt>
                <c:pt idx="2">
                  <c:v>124</c:v>
                </c:pt>
                <c:pt idx="3">
                  <c:v>118.05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250-4AE3-9FC2-7D37151D3D86}"/>
            </c:ext>
          </c:extLst>
        </c:ser>
        <c:ser>
          <c:idx val="3"/>
          <c:order val="3"/>
          <c:tx>
            <c:strRef>
              <c:f>'지자체별 비교'!$G$8</c:f>
              <c:strCache>
                <c:ptCount val="1"/>
                <c:pt idx="0">
                  <c:v>계절근로자 도입 수(명)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'지자체별 비교'!$H$4:$K$4</c:f>
              <c:strCache>
                <c:ptCount val="4"/>
                <c:pt idx="0">
                  <c:v>원주시</c:v>
                </c:pt>
                <c:pt idx="1">
                  <c:v>춘천시</c:v>
                </c:pt>
                <c:pt idx="2">
                  <c:v>제천시</c:v>
                </c:pt>
                <c:pt idx="3">
                  <c:v>양평군</c:v>
                </c:pt>
              </c:strCache>
            </c:strRef>
          </c:cat>
          <c:val>
            <c:numRef>
              <c:f>'지자체별 비교'!$H$8:$K$8</c:f>
              <c:numCache>
                <c:formatCode>_(* #,##0_);_(* \(#,##0\);_(* "-"_);_(@_)</c:formatCode>
                <c:ptCount val="4"/>
                <c:pt idx="0">
                  <c:v>77</c:v>
                </c:pt>
                <c:pt idx="1">
                  <c:v>198</c:v>
                </c:pt>
                <c:pt idx="2">
                  <c:v>164</c:v>
                </c:pt>
                <c:pt idx="3">
                  <c:v>192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250-4AE3-9FC2-7D37151D3D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14788464"/>
        <c:axId val="514786800"/>
      </c:barChart>
      <c:catAx>
        <c:axId val="514788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14786800"/>
        <c:crosses val="autoZero"/>
        <c:auto val="1"/>
        <c:lblAlgn val="ctr"/>
        <c:lblOffset val="100"/>
        <c:noMultiLvlLbl val="0"/>
      </c:catAx>
      <c:valAx>
        <c:axId val="51478680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_);_(@_)" sourceLinked="1"/>
        <c:majorTickMark val="none"/>
        <c:minorTickMark val="none"/>
        <c:tickLblPos val="nextTo"/>
        <c:crossAx val="5147884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</c:legendEntry>
      <c:layout>
        <c:manualLayout>
          <c:xMode val="edge"/>
          <c:yMode val="edge"/>
          <c:x val="5.3722039909436699E-2"/>
          <c:y val="0.90780206968587407"/>
          <c:w val="0.89999996092367063"/>
          <c:h val="5.62278923272018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7047" cy="341542"/>
          </a:xfrm>
          <a:prstGeom prst="rect">
            <a:avLst/>
          </a:prstGeom>
        </p:spPr>
        <p:txBody>
          <a:bodyPr vert="horz" lIns="92236" tIns="46118" rIns="92236" bIns="4611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9992" y="0"/>
            <a:ext cx="4307047" cy="341542"/>
          </a:xfrm>
          <a:prstGeom prst="rect">
            <a:avLst/>
          </a:prstGeom>
        </p:spPr>
        <p:txBody>
          <a:bodyPr vert="horz" lIns="92236" tIns="46118" rIns="92236" bIns="46118" rtlCol="0"/>
          <a:lstStyle>
            <a:lvl1pPr algn="r">
              <a:defRPr sz="1200"/>
            </a:lvl1pPr>
          </a:lstStyle>
          <a:p>
            <a:fld id="{840CAE58-42B7-474C-B98F-A315B26F5EF2}" type="datetimeFigureOut">
              <a:rPr lang="ko-KR" altLang="en-US" smtClean="0"/>
              <a:t>2025-10-21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6465659"/>
            <a:ext cx="4307047" cy="341541"/>
          </a:xfrm>
          <a:prstGeom prst="rect">
            <a:avLst/>
          </a:prstGeom>
        </p:spPr>
        <p:txBody>
          <a:bodyPr vert="horz" lIns="92236" tIns="46118" rIns="92236" bIns="4611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9992" y="6465659"/>
            <a:ext cx="4307047" cy="341541"/>
          </a:xfrm>
          <a:prstGeom prst="rect">
            <a:avLst/>
          </a:prstGeom>
        </p:spPr>
        <p:txBody>
          <a:bodyPr vert="horz" lIns="92236" tIns="46118" rIns="92236" bIns="46118" rtlCol="0" anchor="b"/>
          <a:lstStyle>
            <a:lvl1pPr algn="r">
              <a:defRPr sz="1200"/>
            </a:lvl1pPr>
          </a:lstStyle>
          <a:p>
            <a:fld id="{A84DB4CC-22E4-414E-BA0E-68DAB1C083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20049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2025-10-21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378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2025-10-21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1355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2025-10-21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8245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2025-10-21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012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2025-10-21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589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2025-10-21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9581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2025-10-21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7655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2025-10-21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5388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2025-10-21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076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2025-10-21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1317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2025-10-21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9639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B230A-3A6B-4C56-A1F5-9FE8BAE1120B}" type="datetimeFigureOut">
              <a:rPr lang="ko-KR" altLang="en-US" smtClean="0"/>
              <a:t>2025-10-21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478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41311" y="370722"/>
            <a:ext cx="11638303" cy="6291076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청소년 복합문화</a:t>
            </a:r>
            <a:r>
              <a:rPr lang="en-US" altLang="ko-KR" dirty="0"/>
              <a:t>.  </a:t>
            </a:r>
            <a:r>
              <a:rPr lang="ko-KR" altLang="en-US" dirty="0"/>
              <a:t>체육광장 건립의 필요성과 제안 및 요청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 rot="10800000" flipV="1">
            <a:off x="0" y="6781799"/>
            <a:ext cx="12192000" cy="73438"/>
          </a:xfrm>
          <a:prstGeom prst="rect">
            <a:avLst/>
          </a:prstGeom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665808"/>
              </p:ext>
            </p:extLst>
          </p:nvPr>
        </p:nvGraphicFramePr>
        <p:xfrm>
          <a:off x="4754000" y="398214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6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차은숙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976382" y="1347997"/>
            <a:ext cx="7818540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외국인 계절근로자 </a:t>
            </a:r>
            <a:endPara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활성화를 위한 제언</a:t>
            </a:r>
            <a:endPara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02CF7AB4-D460-4B5F-9ABF-E968B4CD27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6102" y="5834543"/>
            <a:ext cx="1844040" cy="437536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B4501DD9-6E1C-4A22-8F06-4D9EBCF6F13D}"/>
              </a:ext>
            </a:extLst>
          </p:cNvPr>
          <p:cNvSpPr/>
          <p:nvPr/>
        </p:nvSpPr>
        <p:spPr>
          <a:xfrm>
            <a:off x="633430" y="1401507"/>
            <a:ext cx="3223975" cy="4229506"/>
          </a:xfrm>
          <a:prstGeom prst="round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2130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차트 14">
            <a:extLst>
              <a:ext uri="{FF2B5EF4-FFF2-40B4-BE49-F238E27FC236}">
                <a16:creationId xmlns:a16="http://schemas.microsoft.com/office/drawing/2014/main" id="{57850EC6-F6F3-4CDE-A10C-E50FCC869C5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9290822"/>
              </p:ext>
            </p:extLst>
          </p:nvPr>
        </p:nvGraphicFramePr>
        <p:xfrm>
          <a:off x="799241" y="146876"/>
          <a:ext cx="10595589" cy="66349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 rot="10800000" flipV="1">
            <a:off x="0" y="6795867"/>
            <a:ext cx="12192000" cy="7343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1A913A0-3E2D-4D40-8C84-97A46BA023B4}"/>
              </a:ext>
            </a:extLst>
          </p:cNvPr>
          <p:cNvSpPr txBox="1"/>
          <p:nvPr/>
        </p:nvSpPr>
        <p:spPr>
          <a:xfrm>
            <a:off x="190500" y="824329"/>
            <a:ext cx="7537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10000</a:t>
            </a:r>
            <a:endParaRPr lang="ko-KR" alt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5DEF4CD-9499-4D1B-A552-DD3C1E8F209C}"/>
              </a:ext>
            </a:extLst>
          </p:cNvPr>
          <p:cNvSpPr txBox="1"/>
          <p:nvPr/>
        </p:nvSpPr>
        <p:spPr>
          <a:xfrm>
            <a:off x="295031" y="3078331"/>
            <a:ext cx="6399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5000</a:t>
            </a:r>
            <a:endParaRPr lang="ko-KR" alt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B73C627-4496-4A96-B618-3474C962F4A2}"/>
              </a:ext>
            </a:extLst>
          </p:cNvPr>
          <p:cNvSpPr txBox="1"/>
          <p:nvPr/>
        </p:nvSpPr>
        <p:spPr>
          <a:xfrm>
            <a:off x="11021925" y="814804"/>
            <a:ext cx="6399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1000</a:t>
            </a:r>
            <a:endParaRPr lang="ko-KR" alt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626E6BA-5551-4E8A-9C10-9BDB79C42953}"/>
              </a:ext>
            </a:extLst>
          </p:cNvPr>
          <p:cNvSpPr txBox="1"/>
          <p:nvPr/>
        </p:nvSpPr>
        <p:spPr>
          <a:xfrm>
            <a:off x="11171325" y="3050588"/>
            <a:ext cx="5261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500</a:t>
            </a:r>
            <a:endParaRPr lang="ko-KR" alt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52E3E8-0C40-403D-8CC7-CCBB7EB8E045}"/>
              </a:ext>
            </a:extLst>
          </p:cNvPr>
          <p:cNvSpPr txBox="1"/>
          <p:nvPr/>
        </p:nvSpPr>
        <p:spPr>
          <a:xfrm>
            <a:off x="9022485" y="6514116"/>
            <a:ext cx="1371601" cy="308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2025</a:t>
            </a:r>
            <a:r>
              <a:rPr lang="ko-KR" altLang="en-US" sz="1400" dirty="0"/>
              <a:t>년 기준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2E4D718-8ED8-4F60-8FB6-89B9F2C28E12}"/>
              </a:ext>
            </a:extLst>
          </p:cNvPr>
          <p:cNvSpPr txBox="1"/>
          <p:nvPr/>
        </p:nvSpPr>
        <p:spPr>
          <a:xfrm>
            <a:off x="3899211" y="6498630"/>
            <a:ext cx="1371601" cy="308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2023</a:t>
            </a:r>
            <a:r>
              <a:rPr lang="ko-KR" altLang="en-US" sz="1400" dirty="0"/>
              <a:t>년 기준</a:t>
            </a:r>
          </a:p>
        </p:txBody>
      </p:sp>
    </p:spTree>
    <p:extLst>
      <p:ext uri="{BB962C8B-B14F-4D97-AF65-F5344CB8AC3E}">
        <p14:creationId xmlns:p14="http://schemas.microsoft.com/office/powerpoint/2010/main" val="3111744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DF28EBBB-618E-42E3-8E75-12752750CA84}"/>
              </a:ext>
            </a:extLst>
          </p:cNvPr>
          <p:cNvSpPr/>
          <p:nvPr/>
        </p:nvSpPr>
        <p:spPr>
          <a:xfrm>
            <a:off x="910683" y="681341"/>
            <a:ext cx="5185317" cy="1102059"/>
          </a:xfrm>
          <a:prstGeom prst="round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5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공공형 계절근로사업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 rot="10800000" flipV="1">
            <a:off x="0" y="6781799"/>
            <a:ext cx="12192000" cy="734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E786C3A-3CB1-4C20-B6CF-8B95E16C4633}"/>
              </a:ext>
            </a:extLst>
          </p:cNvPr>
          <p:cNvSpPr txBox="1"/>
          <p:nvPr/>
        </p:nvSpPr>
        <p:spPr>
          <a:xfrm>
            <a:off x="1073834" y="2517292"/>
            <a:ext cx="10044332" cy="2554545"/>
          </a:xfrm>
          <a:prstGeom prst="rect">
            <a:avLst/>
          </a:prstGeom>
          <a:solidFill>
            <a:schemeClr val="accent1">
              <a:lumMod val="20000"/>
              <a:lumOff val="80000"/>
              <a:alpha val="73000"/>
            </a:schemeClr>
          </a:solidFill>
          <a:ln w="15875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3200" dirty="0"/>
              <a:t>지자체</a:t>
            </a:r>
            <a:r>
              <a:rPr lang="en-US" altLang="ko-KR" sz="3200" dirty="0"/>
              <a:t>: </a:t>
            </a:r>
            <a:r>
              <a:rPr lang="ko-KR" altLang="en-US" sz="3200" dirty="0"/>
              <a:t>참여농가 모집</a:t>
            </a:r>
            <a:r>
              <a:rPr lang="en-US" altLang="ko-KR" sz="3200" dirty="0"/>
              <a:t>, </a:t>
            </a:r>
            <a:r>
              <a:rPr lang="ko-KR" altLang="en-US" sz="3200" dirty="0"/>
              <a:t>인력공급 계획 수립</a:t>
            </a:r>
            <a:r>
              <a:rPr lang="en-US" altLang="ko-KR" sz="3200" dirty="0"/>
              <a:t>, </a:t>
            </a:r>
            <a:br>
              <a:rPr lang="en-US" altLang="ko-KR" sz="3200" dirty="0"/>
            </a:br>
            <a:r>
              <a:rPr lang="en-US" altLang="ko-KR" sz="3200" dirty="0"/>
              <a:t>          </a:t>
            </a:r>
            <a:r>
              <a:rPr lang="ko-KR" altLang="en-US" sz="3200" dirty="0"/>
              <a:t>기타</a:t>
            </a:r>
            <a:r>
              <a:rPr lang="en-US" altLang="ko-KR" sz="3200" dirty="0"/>
              <a:t> </a:t>
            </a:r>
            <a:r>
              <a:rPr lang="ko-KR" altLang="en-US" sz="3200" dirty="0"/>
              <a:t>행정지원 등</a:t>
            </a:r>
            <a:endParaRPr lang="en-US" altLang="ko-KR" sz="32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3200" dirty="0"/>
              <a:t>농  협</a:t>
            </a:r>
            <a:r>
              <a:rPr lang="en-US" altLang="ko-KR" sz="3200" dirty="0"/>
              <a:t>: </a:t>
            </a:r>
            <a:r>
              <a:rPr lang="ko-KR" altLang="en-US" sz="3200" dirty="0"/>
              <a:t>운영 주체</a:t>
            </a:r>
            <a:r>
              <a:rPr lang="en-US" altLang="ko-KR" sz="3200" dirty="0"/>
              <a:t>, </a:t>
            </a:r>
            <a:r>
              <a:rPr lang="ko-KR" altLang="en-US" sz="3200" dirty="0"/>
              <a:t>외국인계절근로자 </a:t>
            </a:r>
            <a:r>
              <a:rPr lang="ko-KR" altLang="en-US" sz="3200" dirty="0" err="1"/>
              <a:t>공동숙식</a:t>
            </a:r>
            <a:r>
              <a:rPr lang="ko-KR" altLang="en-US" sz="3200" dirty="0"/>
              <a:t> 관리</a:t>
            </a:r>
            <a:r>
              <a:rPr lang="en-US" altLang="ko-KR" sz="3200" dirty="0"/>
              <a:t>,        </a:t>
            </a:r>
          </a:p>
          <a:p>
            <a:r>
              <a:rPr lang="en-US" altLang="ko-KR" sz="3200" dirty="0"/>
              <a:t>            </a:t>
            </a:r>
            <a:r>
              <a:rPr lang="ko-KR" altLang="en-US" sz="3200" dirty="0"/>
              <a:t>농가 노동력 제공</a:t>
            </a:r>
            <a:r>
              <a:rPr lang="en-US" altLang="ko-KR" sz="3200" dirty="0"/>
              <a:t>(1</a:t>
            </a:r>
            <a:r>
              <a:rPr lang="ko-KR" altLang="en-US" sz="3200" dirty="0"/>
              <a:t>일 단위</a:t>
            </a:r>
            <a:r>
              <a:rPr lang="en-US" altLang="ko-KR" sz="3200" dirty="0"/>
              <a:t>)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548648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 rot="10800000" flipV="1">
            <a:off x="0" y="6781799"/>
            <a:ext cx="12192000" cy="73438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F0527F2E-16D3-436E-8673-D931A3532C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719" y="254944"/>
            <a:ext cx="5135896" cy="6200243"/>
          </a:xfrm>
          <a:prstGeom prst="rect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F053BABE-F470-456E-B119-9159E3D690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0314" y="298235"/>
            <a:ext cx="6030167" cy="6030167"/>
          </a:xfrm>
          <a:prstGeom prst="rect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011031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 rot="10800000" flipV="1">
            <a:off x="0" y="6781799"/>
            <a:ext cx="12192000" cy="7343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6DED635C-037B-42B8-8AB3-8F1A5C1F4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2741" y="173928"/>
            <a:ext cx="5229953" cy="6426897"/>
          </a:xfrm>
          <a:prstGeom prst="rect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8881914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 rot="10800000" flipV="1">
            <a:off x="0" y="6781799"/>
            <a:ext cx="12192000" cy="73438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DF8F719B-AEC9-4387-A0DA-3E97D8711D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851" y="200026"/>
            <a:ext cx="6419850" cy="6419850"/>
          </a:xfrm>
          <a:prstGeom prst="rect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8CC1A5-C1A5-4A76-8CC5-96E6F19099C7}"/>
              </a:ext>
            </a:extLst>
          </p:cNvPr>
          <p:cNvSpPr txBox="1"/>
          <p:nvPr/>
        </p:nvSpPr>
        <p:spPr>
          <a:xfrm>
            <a:off x="3371850" y="2365891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</a:rPr>
              <a:t>법률상담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7C8F736-E3C2-441A-9763-D78EDF276C02}"/>
              </a:ext>
            </a:extLst>
          </p:cNvPr>
          <p:cNvSpPr txBox="1"/>
          <p:nvPr/>
        </p:nvSpPr>
        <p:spPr>
          <a:xfrm>
            <a:off x="7004270" y="235335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</a:rPr>
              <a:t>통역지원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10137C4-5B02-4476-BF76-DC1E57569750}"/>
              </a:ext>
            </a:extLst>
          </p:cNvPr>
          <p:cNvSpPr txBox="1"/>
          <p:nvPr/>
        </p:nvSpPr>
        <p:spPr>
          <a:xfrm>
            <a:off x="7080470" y="559185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</a:rPr>
              <a:t>의료지원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AB58A87-D827-4FEC-9CC1-514118A62356}"/>
              </a:ext>
            </a:extLst>
          </p:cNvPr>
          <p:cNvSpPr txBox="1"/>
          <p:nvPr/>
        </p:nvSpPr>
        <p:spPr>
          <a:xfrm>
            <a:off x="4975445" y="6091886"/>
            <a:ext cx="18085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err="1">
                <a:solidFill>
                  <a:schemeClr val="tx2">
                    <a:lumMod val="75000"/>
                  </a:schemeClr>
                </a:solidFill>
              </a:rPr>
              <a:t>인권〮고충상담</a:t>
            </a:r>
            <a:endParaRPr lang="ko-KR" altLang="en-US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7233E6-4DD4-47F0-B769-3286BC2D9539}"/>
              </a:ext>
            </a:extLst>
          </p:cNvPr>
          <p:cNvSpPr txBox="1"/>
          <p:nvPr/>
        </p:nvSpPr>
        <p:spPr>
          <a:xfrm>
            <a:off x="3371850" y="5628482"/>
            <a:ext cx="12105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>
                <a:solidFill>
                  <a:schemeClr val="tx2">
                    <a:lumMod val="75000"/>
                  </a:schemeClr>
                </a:solidFill>
              </a:rPr>
              <a:t>생활지원</a:t>
            </a:r>
            <a:endParaRPr lang="ko-KR" altLang="en-US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492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41311" y="370722"/>
            <a:ext cx="11638303" cy="6291076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청소년 복합문화</a:t>
            </a:r>
            <a:r>
              <a:rPr lang="en-US" altLang="ko-KR" dirty="0"/>
              <a:t>.  </a:t>
            </a:r>
            <a:r>
              <a:rPr lang="ko-KR" altLang="en-US" dirty="0"/>
              <a:t>체육광장 건립의 필요성과 제안 및 요청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 rot="10800000" flipV="1">
            <a:off x="0" y="6781799"/>
            <a:ext cx="12192000" cy="73438"/>
          </a:xfrm>
          <a:prstGeom prst="rect">
            <a:avLst/>
          </a:prstGeom>
        </p:spPr>
      </p:pic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754000" y="398214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6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차은숙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976382" y="1347997"/>
            <a:ext cx="7818540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외국인 계절근로자 </a:t>
            </a:r>
            <a:endPara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활성화를 위한 제언</a:t>
            </a:r>
            <a:endPara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02CF7AB4-D460-4B5F-9ABF-E968B4CD27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6102" y="5834543"/>
            <a:ext cx="1844040" cy="437536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B4501DD9-6E1C-4A22-8F06-4D9EBCF6F13D}"/>
              </a:ext>
            </a:extLst>
          </p:cNvPr>
          <p:cNvSpPr/>
          <p:nvPr/>
        </p:nvSpPr>
        <p:spPr>
          <a:xfrm>
            <a:off x="633430" y="1401507"/>
            <a:ext cx="3223975" cy="4229506"/>
          </a:xfrm>
          <a:prstGeom prst="round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30058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41311" y="370722"/>
            <a:ext cx="11638303" cy="6291076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청소년 복합문화</a:t>
            </a:r>
            <a:r>
              <a:rPr lang="en-US" altLang="ko-KR" dirty="0"/>
              <a:t>.  </a:t>
            </a:r>
            <a:r>
              <a:rPr lang="ko-KR" altLang="en-US" dirty="0"/>
              <a:t>체육광장 건립의 필요성과 제안 및 요청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 rot="10800000" flipV="1">
            <a:off x="0" y="6781799"/>
            <a:ext cx="12192000" cy="73438"/>
          </a:xfrm>
          <a:prstGeom prst="rect">
            <a:avLst/>
          </a:prstGeom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4108525"/>
              </p:ext>
            </p:extLst>
          </p:nvPr>
        </p:nvGraphicFramePr>
        <p:xfrm>
          <a:off x="3398675" y="4144069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6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차은숙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2331969" y="2193179"/>
            <a:ext cx="7528062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02CF7AB4-D460-4B5F-9ABF-E968B4CD27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6102" y="5834543"/>
            <a:ext cx="1844040" cy="43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8322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1647</TotalTime>
  <Words>108</Words>
  <Application>Microsoft Office PowerPoint</Application>
  <PresentationFormat>와이드스크린</PresentationFormat>
  <Paragraphs>28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5" baseType="lpstr">
      <vt:lpstr>HY견고딕</vt:lpstr>
      <vt:lpstr>HY견명조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계정</dc:creator>
  <cp:lastModifiedBy>user</cp:lastModifiedBy>
  <cp:revision>86</cp:revision>
  <cp:lastPrinted>2025-10-21T00:11:22Z</cp:lastPrinted>
  <dcterms:created xsi:type="dcterms:W3CDTF">2023-09-25T02:06:43Z</dcterms:created>
  <dcterms:modified xsi:type="dcterms:W3CDTF">2025-10-21T00:11:26Z</dcterms:modified>
</cp:coreProperties>
</file>