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7099300" cy="10234613"/>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13" d="100"/>
          <a:sy n="113" d="100"/>
        </p:scale>
        <p:origin x="474" y="96"/>
      </p:cViewPr>
      <p:guideLst>
        <p:guide orient="horz" pos="2159"/>
        <p:guide pos="3839"/>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385131"/>
          </a:xfrm>
          <a:prstGeom prst="rect">
            <a:avLst/>
          </a:prstGeom>
        </p:spPr>
        <p:txBody>
          <a:bodyPr vert="horz" lIns="91440" tIns="45720" rIns="91440" bIns="45720"/>
          <a:lstStyle>
            <a:lvl1pPr algn="l">
              <a:defRPr sz="1200"/>
            </a:lvl1pPr>
          </a:lstStyle>
          <a:p>
            <a:pPr lvl="0">
              <a:defRPr/>
            </a:pPr>
            <a:endParaRPr lang="en-US"/>
          </a:p>
        </p:txBody>
      </p:sp>
      <p:sp>
        <p:nvSpPr>
          <p:cNvPr id="3" name="Date Placeholder 2"/>
          <p:cNvSpPr>
            <a:spLocks noGrp="1"/>
          </p:cNvSpPr>
          <p:nvPr>
            <p:ph type="dt" idx="1"/>
          </p:nvPr>
        </p:nvSpPr>
        <p:spPr>
          <a:xfrm>
            <a:off x="4021295" y="1"/>
            <a:ext cx="3076363" cy="385131"/>
          </a:xfrm>
          <a:prstGeom prst="rect">
            <a:avLst/>
          </a:prstGeom>
        </p:spPr>
        <p:txBody>
          <a:bodyPr vert="horz" lIns="91440" tIns="45720" rIns="91440" bIns="45720"/>
          <a:lstStyle>
            <a:lvl1pPr algn="r">
              <a:defRPr sz="1200"/>
            </a:lvl1pPr>
          </a:lstStyle>
          <a:p>
            <a:pPr lvl="0">
              <a:defRPr/>
            </a:pPr>
            <a:fld id="{5282F153-3F37-0F45-9E97-73ACFA13230C}" type="datetime1">
              <a:rPr lang="en-US"/>
              <a:pPr lvl="0">
                <a:defRPr/>
              </a:pPr>
              <a:t>10/16/2026</a:t>
            </a:fld>
            <a:endParaRPr lang="en-US"/>
          </a:p>
        </p:txBody>
      </p:sp>
      <p:sp>
        <p:nvSpPr>
          <p:cNvPr id="4" name="Slide Image Placeholder 3"/>
          <p:cNvSpPr>
            <a:spLocks noGrp="1" noRot="1" noChangeAspect="1" noTextEdit="1"/>
          </p:cNvSpPr>
          <p:nvPr>
            <p:ph type="sldImg" idx="2"/>
          </p:nvPr>
        </p:nvSpPr>
        <p:spPr>
          <a:xfrm>
            <a:off x="1247775" y="958850"/>
            <a:ext cx="4603750" cy="2590800"/>
          </a:xfrm>
          <a:prstGeom prst="rect">
            <a:avLst/>
          </a:prstGeom>
          <a:noFill/>
          <a:ln w="12700">
            <a:solidFill>
              <a:prstClr val="black"/>
            </a:solidFill>
          </a:ln>
        </p:spPr>
        <p:txBody>
          <a:bodyPr vert="horz" lIns="91440" tIns="45720" rIns="91440" bIns="45720" anchor="ctr"/>
          <a:lstStyle/>
          <a:p>
            <a:pPr lvl="0">
              <a:defRPr/>
            </a:pPr>
            <a:endParaRPr lang="en-US"/>
          </a:p>
        </p:txBody>
      </p:sp>
      <p:sp>
        <p:nvSpPr>
          <p:cNvPr id="5" name="Notes Placeholder 4"/>
          <p:cNvSpPr>
            <a:spLocks noGrp="1"/>
          </p:cNvSpPr>
          <p:nvPr>
            <p:ph type="body" sz="quarter" idx="3"/>
          </p:nvPr>
        </p:nvSpPr>
        <p:spPr>
          <a:xfrm>
            <a:off x="709930" y="3694058"/>
            <a:ext cx="5679440" cy="3022409"/>
          </a:xfrm>
          <a:prstGeom prst="rect">
            <a:avLst/>
          </a:prstGeom>
        </p:spPr>
        <p:txBody>
          <a:bodyPr vert="horz" lIns="91440" tIns="45720" rIns="91440" bIns="45720"/>
          <a:lstStyle/>
          <a:p>
            <a:pPr lvl="0">
              <a:defRPr/>
            </a:pPr>
            <a:r>
              <a:rPr lang="en-US"/>
              <a:t>Click to edit Master text styles</a:t>
            </a:r>
          </a:p>
          <a:p>
            <a:pPr lvl="1">
              <a:defRPr/>
            </a:pPr>
            <a:r>
              <a:rPr lang="en-US"/>
              <a:t>Second level</a:t>
            </a:r>
          </a:p>
          <a:p>
            <a:pPr lvl="2">
              <a:defRPr/>
            </a:pPr>
            <a:r>
              <a:rPr lang="en-US"/>
              <a:t>Third level</a:t>
            </a:r>
          </a:p>
          <a:p>
            <a:pPr lvl="3">
              <a:defRPr/>
            </a:pPr>
            <a:r>
              <a:rPr lang="en-US"/>
              <a:t>Fourth level</a:t>
            </a:r>
          </a:p>
          <a:p>
            <a:pPr lvl="4">
              <a:defRPr/>
            </a:pPr>
            <a:r>
              <a:rPr lang="en-US"/>
              <a:t>Fifth level</a:t>
            </a:r>
          </a:p>
        </p:txBody>
      </p:sp>
      <p:sp>
        <p:nvSpPr>
          <p:cNvPr id="6" name="Footer Placeholder 5"/>
          <p:cNvSpPr>
            <a:spLocks noGrp="1"/>
          </p:cNvSpPr>
          <p:nvPr>
            <p:ph type="ftr" sz="quarter" idx="4"/>
          </p:nvPr>
        </p:nvSpPr>
        <p:spPr>
          <a:xfrm>
            <a:off x="1" y="7290830"/>
            <a:ext cx="3076363" cy="385130"/>
          </a:xfrm>
          <a:prstGeom prst="rect">
            <a:avLst/>
          </a:prstGeom>
        </p:spPr>
        <p:txBody>
          <a:bodyPr vert="horz" lIns="91440" tIns="45720" rIns="91440" bIns="45720" anchor="b"/>
          <a:lstStyle>
            <a:lvl1pPr algn="l">
              <a:defRPr sz="1200"/>
            </a:lvl1pPr>
          </a:lstStyle>
          <a:p>
            <a:pPr lvl="0">
              <a:defRPr/>
            </a:pPr>
            <a:endParaRPr lang="en-US"/>
          </a:p>
        </p:txBody>
      </p:sp>
      <p:sp>
        <p:nvSpPr>
          <p:cNvPr id="7" name="Slide Number Placeholder 6"/>
          <p:cNvSpPr>
            <a:spLocks noGrp="1"/>
          </p:cNvSpPr>
          <p:nvPr>
            <p:ph type="sldNum" sz="quarter" idx="5"/>
          </p:nvPr>
        </p:nvSpPr>
        <p:spPr>
          <a:xfrm>
            <a:off x="4021295" y="7290830"/>
            <a:ext cx="3076363" cy="385130"/>
          </a:xfrm>
          <a:prstGeom prst="rect">
            <a:avLst/>
          </a:prstGeom>
        </p:spPr>
        <p:txBody>
          <a:bodyPr vert="horz" lIns="91440" tIns="45720" rIns="91440" bIns="45720" anchor="b"/>
          <a:lstStyle>
            <a:lvl1pPr algn="r">
              <a:defRPr sz="1200"/>
            </a:lvl1pPr>
          </a:lstStyle>
          <a:p>
            <a:pPr lvl="0">
              <a:defRPr/>
            </a:pPr>
            <a:fld id="{CE5E9CC1-C706-0F49-92D6-E571CC5EEA8F}" type="slidenum">
              <a:rPr lang="en-US"/>
              <a:pPr lvl="0">
                <a:defRPr/>
              </a:pPr>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안녕하십니까. 김지헌 의원입니다. 먼저 5분 자유발언의 기회를 주신 문정환 의장님과 동료 의원 여러분께 깊은 감사의 말씀을 드립니다. 오늘 저는 경계선지능 아동, 이른바 느린학습 아동을 더 이른 시기에 발견하고, 성장 과정에서 필요한 지원이 끊기지 않도록 통합지원체계를 구축할 것을 제안하고자 합니다.</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느린학습 아동은 지적장애로 등록되지는 않지만, 학습과 언어, 또래관계, 일상생활 적응에서 어려움을 겪을 수 있습니다. 그러나 장애 진단 기준에 해당하지 않는다는 이유로 필요한 도움을 제때 받지 못하는 경우가 있습니다.</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원주시는 청소년상담복지센터를 통해 9세부터 24세까지의 경계선지능 청소년에게 선별검사와 종합심리검사 연계, 상담, 학습·사회성·정서지원 등을 제공하고 있습니다. 이는 느린학습자 지원을 위한 의미 있는 출발입니다. 다만 이 지원은 9세 이상 청소년을 대상으로 운영되고 있어, 취학 전과 초등 저학년 아동을 조기에 발견해 상담·검사·초기 지원으로 연결하는 체계에는 한계가 있습니다. 부모와 교사가 아이의 어려움을 알아차리더라도, 어디에서 어떤 도움을 받을 수 있는지 한 번에 안내받기 어려워 적절한 개입 시기를 놓치거나 여러 기관을 찾아야 할 수 있습니다.</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다행히 우리 지역에는 이러한 조기 지원의 필요성과 가능성을 보여주는 사례가 있습니다. 양업토마스장애인종합복지관의 「꾸물터」 프로그램은 초등학생 느린학습 아동에게 학습과 사회성·정서 지원을 제공하고, 보호자 교육을 함께 운영하고 있습니다. 이는 초기 학령기부터 아동과 가족을 함께 살피며, 필요한 지원으로 연결할 수 있음을 보여주는 의미있는 사례입니다.</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(사진 배경 슬라이드) 「꾸물터」 사례를 비롯한 현장의 경험은 지난 9월 원주시 느린학습자 지원체계 구축 방안 세미나에서도 공유되었습니다. 이제 이러한 현장 경험을 특정 기관의 사업에만 맡겨둘 것이 아니라, 원주시 차원의 지원체계로 확장해야 합니다.</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이제 이러한 현장 경험을 특정 기관의 사업에만 맡겨둘 것이 아니라, 원주시 차원의 지원체계로 확장해야 합니다. 영유아기에는 발달 관찰과 부모상담을 통해 어려움을 일찍 발견하고, 초등 저학년에는 기초 학습과 사회성 지원을 제공하며, 청소년기에는 정서·대인관계·진로 지원으로 자연스럽게 이어져야 합니다. 그래야 아이와 가족이 성장 단계가 바뀔 때마다 새로운 기관을 찾아 헤매지 않고, 한 번 시작된 지원도 중간에 끊기지 않을 수 있습니다. 결국 필요한 것은 조기 발견부터 청소년기까지 필요한 서비스를 끊김 없이 이어 주는 원주시 차원의 생애주기형 통합지원체계입니다. 이를 위해 기관 간 협력, 조기 발견·초기 지원, 안정적인 실행 기반을 함께 마련해야 합니다. 이에 저는 다음과 같이 제안드립니다.</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첫째, 가칭 ‘느린학습자 통합지원 협의체’를 구성해 주십시오. 교육청소년과, 장애인복지과 등 관계부서와 청소년상담복지센터, 장애인복지관, 학교 및 지역 전문기관이 함께 참여해야 합니다. 이를 통해 조기 발견, 전문검사 연계, 공동 사례관리, 서비스 의뢰와 연령 전환기 인계 절차를 마련해야 합니다.</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둘째, 취학 전과 초등 저학년 아동을 위한 조기 발견 및 지원체계를 마련해 주십시오. 어린이집·유치원·초등학교·보건소·복지관 등 아이와 가족을 가까이에서 만나는 기관이 발달과 학습의 어려움을 조기에 살피고, 부모상담과 선별·전문검사, 맞춤형 지원으로 신속히 연결할 수 있어야 합니다. 지원여부는 진단명만이 아니라, 아이가 실제로 겪는 어려움과 지원 필요성을 함께 고려해야 합니다.</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셋째, 연도별 실행계획과 안정적인 예산을 마련해 주십시오. 조기 발견과 검사·상담, 학습·사회성 프로그램, 보호자 교육, 지역 자원 연계와 성과평가까지 생애주기별 지원 내용을 실행계획에 구체화해야 합니다. 또한 「꾸물터」와 같이 현장에서 효과와 필요성이 확인된 사업이 소관 논의나 단년도 예산으로 중단되지 않도록 안정적인 재정 지원을 마련해야 합니다.</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느린학습 아동에게 필요한 것은 특별한 배려가 아니라, 필요한 때에 필요한 도움을 받을 수 있는 당연한 권리입니다. 아이의 어려움을 조금 더 일찍 발견하고, 발견한 뒤에는 성장의 모든 과정에서 곁을 지키는 일. 이것이 원주시가 마련해야 할 통합지원의 출발점입니다. 부서와 기관의 경계보다 아이의 성장과 가족의 삶을 먼저 살피는 원주시가 되어 주실 것을 간곡히 요청드리며, 이상으로 5분 자유발언을 마치겠습니다. 감사합니다.</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body">
    <p:bg>
      <p:bgPr>
        <a:solidFill>
          <a:srgbClr val="E8EFF8"/>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22600" y="1206500"/>
            <a:ext cx="8356600" cy="511810"/>
          </a:xfrm>
          <a:prstGeom prst="rect">
            <a:avLst/>
          </a:prstGeom>
          <a:noFill/>
          <a:ln/>
        </p:spPr>
        <p:txBody>
          <a:bodyPr wrap="square" lIns="0" tIns="0" rIns="0" bIns="0" rtlCol="0" anchor="t"/>
          <a:lstStyle>
            <a:lvl1pPr marL="0" indent="0" algn="l">
              <a:lnSpc>
                <a:spcPct val="115000"/>
              </a:lnSpc>
              <a:buNone/>
              <a:defRPr lang="en-US" sz="3000" dirty="0">
                <a:solidFill>
                  <a:srgbClr val="0B2D6B"/>
                </a:solidFill>
                <a:latin typeface="Noto Serif KR" pitchFamily="34" charset="0"/>
                <a:ea typeface="Noto Serif KR" pitchFamily="34" charset="-122"/>
                <a:cs typeface="Noto Serif KR" pitchFamily="34" charset="-120"/>
              </a:defRPr>
            </a:lvl1pPr>
          </a:lstStyle>
          <a:p>
            <a:pPr marL="0" indent="0" algn="l">
              <a:lnSpc>
                <a:spcPct val="115000"/>
              </a:lnSpc>
              <a:buNone/>
            </a:pPr>
            <a:endParaRPr lang="en-US" sz="3000" dirty="0"/>
          </a:p>
        </p:txBody>
      </p:sp>
      <p:sp>
        <p:nvSpPr>
          <p:cNvPr id="3" name="Text Placeholder 2"/>
          <p:cNvSpPr>
            <a:spLocks noGrp="1"/>
          </p:cNvSpPr>
          <p:nvPr>
            <p:ph type="body" idx="101"/>
          </p:nvPr>
        </p:nvSpPr>
        <p:spPr>
          <a:xfrm>
            <a:off x="3022600" y="2023110"/>
            <a:ext cx="8356600" cy="4022090"/>
          </a:xfrm>
          <a:prstGeom prst="rect">
            <a:avLst/>
          </a:prstGeom>
          <a:noFill/>
          <a:ln/>
        </p:spPr>
        <p:txBody>
          <a:bodyPr wrap="square" lIns="0" tIns="0" rIns="0" bIns="0" rtlCol="0" anchor="t"/>
          <a:lstStyle>
            <a:lvl1pPr marL="0" indent="0" algn="l">
              <a:lnSpc>
                <a:spcPct val="140000"/>
              </a:lnSpc>
              <a:buNone/>
              <a:defRPr lang="en-US" sz="1600" dirty="0">
                <a:solidFill>
                  <a:srgbClr val="0B2D6B"/>
                </a:solidFill>
                <a:latin typeface="Noto Sans KR" pitchFamily="34" charset="0"/>
                <a:ea typeface="Noto Sans KR" pitchFamily="34" charset="-122"/>
                <a:cs typeface="Noto Sans KR" pitchFamily="34" charset="-120"/>
              </a:defRPr>
            </a:lvl1pPr>
          </a:lstStyle>
          <a:p>
            <a:pPr marL="0" indent="0" algn="l">
              <a:lnSpc>
                <a:spcPct val="140000"/>
              </a:lnSpc>
              <a:buNone/>
            </a:pPr>
            <a:endParaRPr lang="en-US" sz="1600"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8EFF8"/>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22600" y="1206500"/>
            <a:ext cx="8356600" cy="511810"/>
          </a:xfrm>
          <a:prstGeom prst="rect">
            <a:avLst/>
          </a:prstGeom>
          <a:noFill/>
          <a:ln/>
        </p:spPr>
        <p:txBody>
          <a:bodyPr wrap="square" lIns="0" tIns="0" rIns="0" bIns="0" rtlCol="0" anchor="t"/>
          <a:lstStyle>
            <a:lvl1pPr marL="0" indent="0" algn="l">
              <a:lnSpc>
                <a:spcPct val="115000"/>
              </a:lnSpc>
              <a:buNone/>
              <a:defRPr lang="en-US" sz="3000" dirty="0">
                <a:solidFill>
                  <a:srgbClr val="0B2D6B"/>
                </a:solidFill>
                <a:latin typeface="Noto Serif KR" pitchFamily="34" charset="0"/>
                <a:ea typeface="Noto Serif KR" pitchFamily="34" charset="-122"/>
                <a:cs typeface="Noto Serif KR" pitchFamily="34" charset="-120"/>
              </a:defRPr>
            </a:lvl1pPr>
          </a:lstStyle>
          <a:p>
            <a:pPr marL="0" indent="0" algn="l">
              <a:lnSpc>
                <a:spcPct val="115000"/>
              </a:lnSpc>
              <a:buNone/>
            </a:pPr>
            <a:endParaRPr lang="en-US" sz="3000" dirty="0"/>
          </a:p>
        </p:txBody>
      </p:sp>
      <p:sp>
        <p:nvSpPr>
          <p:cNvPr id="3" name="Text Placeholder 2"/>
          <p:cNvSpPr>
            <a:spLocks noGrp="1"/>
          </p:cNvSpPr>
          <p:nvPr>
            <p:ph type="body" idx="101"/>
          </p:nvPr>
        </p:nvSpPr>
        <p:spPr>
          <a:xfrm>
            <a:off x="3022600" y="2023110"/>
            <a:ext cx="8356600" cy="4022090"/>
          </a:xfrm>
          <a:prstGeom prst="rect">
            <a:avLst/>
          </a:prstGeom>
          <a:noFill/>
          <a:ln/>
        </p:spPr>
        <p:txBody>
          <a:bodyPr wrap="square" lIns="0" tIns="0" rIns="0" bIns="0" rtlCol="0" anchor="t"/>
          <a:lstStyle>
            <a:lvl1pPr marL="0" indent="0" algn="l">
              <a:lnSpc>
                <a:spcPct val="140000"/>
              </a:lnSpc>
              <a:buNone/>
              <a:defRPr lang="en-US" sz="1600" dirty="0">
                <a:solidFill>
                  <a:srgbClr val="0B2D6B"/>
                </a:solidFill>
                <a:latin typeface="Noto Sans KR" pitchFamily="34" charset="0"/>
                <a:ea typeface="Noto Sans KR" pitchFamily="34" charset="-122"/>
                <a:cs typeface="Noto Sans KR" pitchFamily="34" charset="-120"/>
              </a:defRPr>
            </a:lvl1pPr>
          </a:lstStyle>
          <a:p>
            <a:pPr marL="0" indent="0" algn="l">
              <a:lnSpc>
                <a:spcPct val="140000"/>
              </a:lnSpc>
              <a:buNone/>
            </a:pPr>
            <a:endParaRPr lang="en-US" sz="16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2D6B"/>
        </a:solidFill>
        <a:effectLst/>
      </p:bgPr>
    </p:bg>
    <p:spTree>
      <p:nvGrpSpPr>
        <p:cNvPr id="1" name=""/>
        <p:cNvGrpSpPr/>
        <p:nvPr/>
      </p:nvGrpSpPr>
      <p:grpSpPr>
        <a:xfrm>
          <a:off x="0" y="0"/>
          <a:ext cx="0" cy="0"/>
          <a:chOff x="0" y="0"/>
          <a:chExt cx="0" cy="0"/>
        </a:xfrm>
      </p:grpSpPr>
      <p:pic>
        <p:nvPicPr>
          <p:cNvPr id="2" name="Image 0" descr="원주시 느린학습자 지원체계 구축 방안 세미나 행사장 전경"/>
          <p:cNvPicPr>
            <a:picLocks noChangeAspect="1"/>
          </p:cNvPicPr>
          <p:nvPr/>
        </p:nvPicPr>
        <p:blipFill>
          <a:blip r:embed="rId3"/>
          <a:srcRect l="25370" r="25370"/>
          <a:stretch/>
        </p:blipFill>
        <p:spPr>
          <a:xfrm>
            <a:off x="7112000" y="0"/>
            <a:ext cx="5080000" cy="6858000"/>
          </a:xfrm>
          <a:prstGeom prst="rect">
            <a:avLst/>
          </a:prstGeom>
        </p:spPr>
      </p:pic>
      <p:sp>
        <p:nvSpPr>
          <p:cNvPr id="3" name="Shape 0"/>
          <p:cNvSpPr/>
          <p:nvPr/>
        </p:nvSpPr>
        <p:spPr>
          <a:xfrm>
            <a:off x="7112000" y="0"/>
            <a:ext cx="5080000" cy="6858000"/>
          </a:xfrm>
          <a:prstGeom prst="rect">
            <a:avLst/>
          </a:prstGeom>
          <a:gradFill rotWithShape="1">
            <a:gsLst>
              <a:gs pos="0">
                <a:srgbClr val="0B2D6B"/>
              </a:gs>
              <a:gs pos="45000">
                <a:srgbClr val="0B2D6B">
                  <a:alpha val="40000"/>
                </a:srgbClr>
              </a:gs>
              <a:gs pos="100000">
                <a:srgbClr val="004EA2">
                  <a:alpha val="10000"/>
                </a:srgbClr>
              </a:gs>
            </a:gsLst>
            <a:lin ang="0" scaled="0"/>
          </a:gradFill>
          <a:ln/>
        </p:spPr>
      </p:sp>
      <p:sp>
        <p:nvSpPr>
          <p:cNvPr id="4" name="Text 1"/>
          <p:cNvSpPr/>
          <p:nvPr/>
        </p:nvSpPr>
        <p:spPr>
          <a:xfrm>
            <a:off x="812800" y="1684020"/>
            <a:ext cx="5886450" cy="292100"/>
          </a:xfrm>
          <a:prstGeom prst="rect">
            <a:avLst/>
          </a:prstGeom>
          <a:noFill/>
          <a:ln/>
        </p:spPr>
        <p:txBody>
          <a:bodyPr wrap="square" lIns="0" tIns="0" rIns="0" bIns="0" anchor="t">
            <a:normAutofit/>
          </a:bodyPr>
          <a:lstStyle/>
          <a:p>
            <a:pPr marL="0" lvl="0" indent="0" algn="l">
              <a:lnSpc>
                <a:spcPts val="2100"/>
              </a:lnSpc>
              <a:buNone/>
              <a:defRPr/>
            </a:pPr>
            <a:r>
              <a:rPr lang="en-US" sz="1500" kern="0" spc="100">
                <a:solidFill>
                  <a:srgbClr val="4CC2F2"/>
                </a:solidFill>
                <a:latin typeface="맑은 고딕"/>
                <a:ea typeface="맑은 고딕"/>
              </a:rPr>
              <a:t>원주시의회 5분 자유발언</a:t>
            </a:r>
            <a:endParaRPr lang="en-US" sz="1500">
              <a:latin typeface="맑은 고딕"/>
              <a:ea typeface="맑은 고딕"/>
            </a:endParaRPr>
          </a:p>
        </p:txBody>
      </p:sp>
      <p:sp>
        <p:nvSpPr>
          <p:cNvPr id="5" name="Text 2"/>
          <p:cNvSpPr>
            <a:spLocks noGrp="1"/>
          </p:cNvSpPr>
          <p:nvPr>
            <p:ph type="title"/>
          </p:nvPr>
        </p:nvSpPr>
        <p:spPr>
          <a:xfrm>
            <a:off x="812800" y="2204720"/>
            <a:ext cx="6148070" cy="2105660"/>
          </a:xfrm>
          <a:prstGeom prst="rect">
            <a:avLst/>
          </a:prstGeom>
          <a:noFill/>
          <a:ln/>
        </p:spPr>
        <p:txBody>
          <a:bodyPr wrap="square" lIns="0" tIns="0" rIns="0" bIns="0" anchor="t">
            <a:normAutofit/>
          </a:bodyPr>
          <a:lstStyle/>
          <a:p>
            <a:pPr marL="0" lvl="0" indent="0" algn="l">
              <a:lnSpc>
                <a:spcPts val="5460"/>
              </a:lnSpc>
              <a:buNone/>
              <a:defRPr/>
            </a:pPr>
            <a:r>
              <a:rPr lang="en-US" sz="4200" b="1" i="0" dirty="0" err="1">
                <a:solidFill>
                  <a:srgbClr val="F5F7FB"/>
                </a:solidFill>
                <a:latin typeface="함초롬바탕"/>
                <a:ea typeface="함초롬바탕"/>
                <a:cs typeface="함초롬바탕"/>
              </a:rPr>
              <a:t>느린학습</a:t>
            </a:r>
            <a:r>
              <a:rPr lang="en-US" sz="4200" b="1" i="0" dirty="0">
                <a:solidFill>
                  <a:srgbClr val="F5F7FB"/>
                </a:solidFill>
                <a:latin typeface="함초롬바탕"/>
                <a:ea typeface="함초롬바탕"/>
                <a:cs typeface="함초롬바탕"/>
              </a:rPr>
              <a:t> </a:t>
            </a:r>
            <a:r>
              <a:rPr lang="en-US" sz="4200" b="1" i="0" dirty="0" err="1">
                <a:solidFill>
                  <a:srgbClr val="F5F7FB"/>
                </a:solidFill>
                <a:latin typeface="함초롬바탕"/>
                <a:ea typeface="함초롬바탕"/>
                <a:cs typeface="함초롬바탕"/>
              </a:rPr>
              <a:t>아동</a:t>
            </a:r>
            <a:r>
              <a:rPr lang="en-US" sz="4200" b="1" i="0" dirty="0">
                <a:solidFill>
                  <a:srgbClr val="F5F7FB"/>
                </a:solidFill>
                <a:latin typeface="함초롬바탕"/>
                <a:ea typeface="함초롬바탕"/>
                <a:cs typeface="함초롬바탕"/>
              </a:rPr>
              <a:t> </a:t>
            </a:r>
            <a:r>
              <a:rPr lang="ko-KR" altLang="en-US" sz="4200" b="1" i="0" dirty="0">
                <a:solidFill>
                  <a:srgbClr val="F5F7FB"/>
                </a:solidFill>
                <a:latin typeface="함초롬바탕"/>
                <a:ea typeface="함초롬바탕"/>
                <a:cs typeface="함초롬바탕"/>
              </a:rPr>
              <a:t>조기 발견</a:t>
            </a:r>
            <a:br>
              <a:rPr lang="en-US" altLang="ko-KR" sz="4200" b="1" i="0" dirty="0">
                <a:solidFill>
                  <a:srgbClr val="F5F7FB"/>
                </a:solidFill>
                <a:latin typeface="함초롬바탕"/>
                <a:ea typeface="함초롬바탕"/>
                <a:cs typeface="함초롬바탕"/>
              </a:rPr>
            </a:br>
            <a:r>
              <a:rPr lang="ko-KR" altLang="en-US" sz="4200" b="1" i="0" dirty="0">
                <a:solidFill>
                  <a:srgbClr val="F5F7FB"/>
                </a:solidFill>
                <a:latin typeface="함초롬바탕"/>
                <a:ea typeface="함초롬바탕"/>
                <a:cs typeface="함초롬바탕"/>
              </a:rPr>
              <a:t>및 통합지원체계 구축 촉구</a:t>
            </a:r>
            <a:endParaRPr lang="en-US" sz="4200" b="1" i="0" dirty="0">
              <a:solidFill>
                <a:srgbClr val="F5F7FB"/>
              </a:solidFill>
              <a:latin typeface="함초롬바탕"/>
              <a:ea typeface="함초롬바탕"/>
              <a:cs typeface="함초롬바탕"/>
            </a:endParaRPr>
          </a:p>
        </p:txBody>
      </p:sp>
      <p:pic>
        <p:nvPicPr>
          <p:cNvPr id="6" name="Image 1" descr="line"/>
          <p:cNvPicPr>
            <a:picLocks noChangeAspect="1"/>
          </p:cNvPicPr>
          <p:nvPr/>
        </p:nvPicPr>
        <p:blipFill>
          <a:blip r:embed="rId4"/>
          <a:srcRect/>
          <a:stretch/>
        </p:blipFill>
        <p:spPr>
          <a:xfrm>
            <a:off x="812800" y="3946317"/>
            <a:ext cx="762000" cy="25400"/>
          </a:xfrm>
          <a:prstGeom prst="rect">
            <a:avLst/>
          </a:prstGeom>
        </p:spPr>
      </p:pic>
      <p:sp>
        <p:nvSpPr>
          <p:cNvPr id="7" name="Text 3"/>
          <p:cNvSpPr/>
          <p:nvPr/>
        </p:nvSpPr>
        <p:spPr>
          <a:xfrm>
            <a:off x="812800" y="4225717"/>
            <a:ext cx="5886450" cy="381000"/>
          </a:xfrm>
          <a:prstGeom prst="rect">
            <a:avLst/>
          </a:prstGeom>
          <a:noFill/>
          <a:ln/>
        </p:spPr>
        <p:txBody>
          <a:bodyPr wrap="square" lIns="0" tIns="0" rIns="0" bIns="0" anchor="t">
            <a:normAutofit/>
          </a:bodyPr>
          <a:lstStyle/>
          <a:p>
            <a:pPr marL="0" lvl="0" indent="0" algn="l">
              <a:lnSpc>
                <a:spcPts val="2800"/>
              </a:lnSpc>
              <a:buNone/>
              <a:defRPr/>
            </a:pPr>
            <a:r>
              <a:rPr lang="en-US" sz="2000">
                <a:solidFill>
                  <a:srgbClr val="F5F7FB"/>
                </a:solidFill>
                <a:latin typeface="맑은 고딕"/>
                <a:ea typeface="맑은 고딕"/>
              </a:rPr>
              <a:t>김지헌 의원</a:t>
            </a:r>
            <a:endParaRPr lang="en-US" sz="2000">
              <a:latin typeface="맑은 고딕"/>
              <a:ea typeface="맑은 고딕"/>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5F7FB"/>
        </a:solidFill>
        <a:effectLst/>
      </p:bgPr>
    </p:bg>
    <p:spTree>
      <p:nvGrpSpPr>
        <p:cNvPr id="1" name=""/>
        <p:cNvGrpSpPr/>
        <p:nvPr/>
      </p:nvGrpSpPr>
      <p:grpSpPr>
        <a:xfrm>
          <a:off x="0" y="0"/>
          <a:ext cx="0" cy="0"/>
          <a:chOff x="0" y="0"/>
          <a:chExt cx="0" cy="0"/>
        </a:xfrm>
      </p:grpSpPr>
      <p:sp>
        <p:nvSpPr>
          <p:cNvPr id="2" name="Text 0"/>
          <p:cNvSpPr/>
          <p:nvPr/>
        </p:nvSpPr>
        <p:spPr>
          <a:xfrm>
            <a:off x="812800" y="812800"/>
            <a:ext cx="10883392" cy="292100"/>
          </a:xfrm>
          <a:prstGeom prst="rect">
            <a:avLst/>
          </a:prstGeom>
          <a:noFill/>
          <a:ln/>
        </p:spPr>
        <p:txBody>
          <a:bodyPr wrap="square" lIns="0" tIns="0" rIns="0" bIns="0" anchor="t">
            <a:normAutofit/>
          </a:bodyPr>
          <a:lstStyle/>
          <a:p>
            <a:pPr marL="0" lvl="0" indent="0" algn="l">
              <a:lnSpc>
                <a:spcPts val="2100"/>
              </a:lnSpc>
              <a:buNone/>
              <a:defRPr/>
            </a:pPr>
            <a:r>
              <a:rPr lang="en-US" sz="1500" b="1" kern="0" spc="50">
                <a:solidFill>
                  <a:srgbClr val="004EA2"/>
                </a:solidFill>
                <a:latin typeface="맑은 고딕"/>
                <a:ea typeface="맑은 고딕"/>
              </a:rPr>
              <a:t>느린학습 아동 (경계선지능 아동)</a:t>
            </a:r>
            <a:endParaRPr lang="en-US" sz="1500">
              <a:latin typeface="맑은 고딕"/>
              <a:ea typeface="맑은 고딕"/>
            </a:endParaRPr>
          </a:p>
        </p:txBody>
      </p:sp>
      <p:sp>
        <p:nvSpPr>
          <p:cNvPr id="3" name="Text 1"/>
          <p:cNvSpPr>
            <a:spLocks noGrp="1"/>
          </p:cNvSpPr>
          <p:nvPr>
            <p:ph type="title"/>
          </p:nvPr>
        </p:nvSpPr>
        <p:spPr>
          <a:xfrm>
            <a:off x="812800" y="1231900"/>
            <a:ext cx="10883392" cy="1122680"/>
          </a:xfrm>
          <a:prstGeom prst="rect">
            <a:avLst/>
          </a:prstGeom>
          <a:noFill/>
          <a:ln/>
        </p:spPr>
        <p:txBody>
          <a:bodyPr wrap="square" lIns="0" tIns="0" rIns="0" bIns="0" anchor="t">
            <a:normAutofit/>
          </a:bodyPr>
          <a:lstStyle/>
          <a:p>
            <a:pPr marL="0" lvl="0" indent="0" algn="l">
              <a:lnSpc>
                <a:spcPts val="4320"/>
              </a:lnSpc>
              <a:buNone/>
              <a:defRPr/>
            </a:pPr>
            <a:r>
              <a:rPr lang="en-US" sz="3200" b="1" i="0">
                <a:solidFill>
                  <a:srgbClr val="0B2D6B"/>
                </a:solidFill>
                <a:latin typeface="함초롬바탕"/>
                <a:ea typeface="함초롬바탕"/>
                <a:cs typeface="함초롬바탕"/>
              </a:rPr>
              <a:t>지적장애로 등록되지는 않지만,</a:t>
            </a:r>
          </a:p>
          <a:p>
            <a:pPr marL="0" lvl="0" indent="0" algn="l">
              <a:lnSpc>
                <a:spcPts val="4320"/>
              </a:lnSpc>
              <a:buNone/>
              <a:defRPr/>
            </a:pPr>
            <a:r>
              <a:rPr lang="en-US" sz="3200" b="1" i="0">
                <a:solidFill>
                  <a:srgbClr val="0B2D6B"/>
                </a:solidFill>
                <a:latin typeface="함초롬바탕"/>
                <a:ea typeface="함초롬바탕"/>
                <a:cs typeface="함초롬바탕"/>
              </a:rPr>
              <a:t>배움과 관계에서 어려움을 겪는 아이들</a:t>
            </a:r>
            <a:endParaRPr lang="en-US" sz="3200">
              <a:latin typeface="함초롬바탕"/>
              <a:ea typeface="함초롬바탕"/>
              <a:cs typeface="함초롬바탕"/>
            </a:endParaRPr>
          </a:p>
        </p:txBody>
      </p:sp>
      <p:sp>
        <p:nvSpPr>
          <p:cNvPr id="4" name="Shape 2"/>
          <p:cNvSpPr/>
          <p:nvPr/>
        </p:nvSpPr>
        <p:spPr>
          <a:xfrm>
            <a:off x="815975" y="2976245"/>
            <a:ext cx="2501900" cy="1273810"/>
          </a:xfrm>
          <a:prstGeom prst="roundRect">
            <a:avLst>
              <a:gd name="adj" fmla="val 9721"/>
            </a:avLst>
          </a:prstGeom>
          <a:solidFill>
            <a:srgbClr val="FFFFFF"/>
          </a:solidFill>
          <a:ln w="6350">
            <a:solidFill>
              <a:srgbClr val="D6DFEC"/>
            </a:solidFill>
            <a:prstDash val="solid"/>
          </a:ln>
        </p:spPr>
      </p:sp>
      <p:pic>
        <p:nvPicPr>
          <p:cNvPr id="5" name="Image 0" descr="Book"/>
          <p:cNvPicPr>
            <a:picLocks noChangeAspect="1"/>
          </p:cNvPicPr>
          <p:nvPr/>
        </p:nvPicPr>
        <p:blipFill>
          <a:blip r:embed="rId3"/>
          <a:srcRect/>
          <a:stretch/>
        </p:blipFill>
        <p:spPr>
          <a:xfrm>
            <a:off x="1071880" y="3232150"/>
            <a:ext cx="355600" cy="355600"/>
          </a:xfrm>
          <a:prstGeom prst="rect">
            <a:avLst/>
          </a:prstGeom>
        </p:spPr>
      </p:pic>
      <p:sp>
        <p:nvSpPr>
          <p:cNvPr id="6" name="Text 3"/>
          <p:cNvSpPr/>
          <p:nvPr/>
        </p:nvSpPr>
        <p:spPr>
          <a:xfrm>
            <a:off x="1071880" y="3689350"/>
            <a:ext cx="560832" cy="330200"/>
          </a:xfrm>
          <a:prstGeom prst="rect">
            <a:avLst/>
          </a:prstGeom>
          <a:noFill/>
          <a:ln/>
        </p:spPr>
        <p:txBody>
          <a:bodyPr wrap="square" lIns="0" tIns="0" rIns="0" bIns="0" rtlCol="0" anchor="t">
            <a:normAutofit/>
          </a:bodyPr>
          <a:lstStyle/>
          <a:p>
            <a:pPr marL="0" indent="0" algn="l">
              <a:lnSpc>
                <a:spcPts val="2400"/>
              </a:lnSpc>
              <a:buNone/>
            </a:pPr>
            <a:r>
              <a:rPr lang="en-US" sz="2000" b="1" dirty="0">
                <a:solidFill>
                  <a:srgbClr val="0B2D6B"/>
                </a:solidFill>
                <a:latin typeface="Noto Sans KR" pitchFamily="34" charset="0"/>
                <a:ea typeface="Noto Sans KR" pitchFamily="34" charset="-122"/>
                <a:cs typeface="Noto Sans KR" pitchFamily="34" charset="-120"/>
              </a:rPr>
              <a:t>학습</a:t>
            </a:r>
            <a:endParaRPr lang="en-US" sz="2000" dirty="0"/>
          </a:p>
        </p:txBody>
      </p:sp>
      <p:sp>
        <p:nvSpPr>
          <p:cNvPr id="7" name="Shape 4"/>
          <p:cNvSpPr/>
          <p:nvPr/>
        </p:nvSpPr>
        <p:spPr>
          <a:xfrm>
            <a:off x="3502025" y="2976245"/>
            <a:ext cx="2501900" cy="1273810"/>
          </a:xfrm>
          <a:prstGeom prst="roundRect">
            <a:avLst>
              <a:gd name="adj" fmla="val 9721"/>
            </a:avLst>
          </a:prstGeom>
          <a:solidFill>
            <a:srgbClr val="FFFFFF"/>
          </a:solidFill>
          <a:ln w="6350">
            <a:solidFill>
              <a:srgbClr val="D6DFEC"/>
            </a:solidFill>
            <a:prstDash val="solid"/>
          </a:ln>
        </p:spPr>
      </p:sp>
      <p:pic>
        <p:nvPicPr>
          <p:cNvPr id="8" name="Image 1" descr="Chat"/>
          <p:cNvPicPr>
            <a:picLocks noChangeAspect="1"/>
          </p:cNvPicPr>
          <p:nvPr/>
        </p:nvPicPr>
        <p:blipFill>
          <a:blip r:embed="rId4"/>
          <a:srcRect/>
          <a:stretch/>
        </p:blipFill>
        <p:spPr>
          <a:xfrm>
            <a:off x="3757930" y="3232150"/>
            <a:ext cx="355600" cy="355600"/>
          </a:xfrm>
          <a:prstGeom prst="rect">
            <a:avLst/>
          </a:prstGeom>
        </p:spPr>
      </p:pic>
      <p:sp>
        <p:nvSpPr>
          <p:cNvPr id="9" name="Text 5"/>
          <p:cNvSpPr/>
          <p:nvPr/>
        </p:nvSpPr>
        <p:spPr>
          <a:xfrm>
            <a:off x="3757930" y="3689350"/>
            <a:ext cx="560832" cy="330200"/>
          </a:xfrm>
          <a:prstGeom prst="rect">
            <a:avLst/>
          </a:prstGeom>
          <a:noFill/>
          <a:ln/>
        </p:spPr>
        <p:txBody>
          <a:bodyPr wrap="square" lIns="0" tIns="0" rIns="0" bIns="0" rtlCol="0" anchor="t">
            <a:normAutofit/>
          </a:bodyPr>
          <a:lstStyle/>
          <a:p>
            <a:pPr marL="0" indent="0" algn="l">
              <a:lnSpc>
                <a:spcPts val="2400"/>
              </a:lnSpc>
              <a:buNone/>
            </a:pPr>
            <a:r>
              <a:rPr lang="en-US" sz="2000" b="1" dirty="0">
                <a:solidFill>
                  <a:srgbClr val="0B2D6B"/>
                </a:solidFill>
                <a:latin typeface="Noto Sans KR" pitchFamily="34" charset="0"/>
                <a:ea typeface="Noto Sans KR" pitchFamily="34" charset="-122"/>
                <a:cs typeface="Noto Sans KR" pitchFamily="34" charset="-120"/>
              </a:rPr>
              <a:t>언어</a:t>
            </a:r>
            <a:endParaRPr lang="en-US" sz="2000" dirty="0"/>
          </a:p>
        </p:txBody>
      </p:sp>
      <p:sp>
        <p:nvSpPr>
          <p:cNvPr id="10" name="Shape 6"/>
          <p:cNvSpPr/>
          <p:nvPr/>
        </p:nvSpPr>
        <p:spPr>
          <a:xfrm>
            <a:off x="6188075" y="2976245"/>
            <a:ext cx="2501900" cy="1273810"/>
          </a:xfrm>
          <a:prstGeom prst="roundRect">
            <a:avLst>
              <a:gd name="adj" fmla="val 9721"/>
            </a:avLst>
          </a:prstGeom>
          <a:solidFill>
            <a:srgbClr val="FFFFFF"/>
          </a:solidFill>
          <a:ln w="6350">
            <a:solidFill>
              <a:srgbClr val="D6DFEC"/>
            </a:solidFill>
            <a:prstDash val="solid"/>
          </a:ln>
        </p:spPr>
      </p:sp>
      <p:pic>
        <p:nvPicPr>
          <p:cNvPr id="11" name="Image 2" descr="Users"/>
          <p:cNvPicPr>
            <a:picLocks noChangeAspect="1"/>
          </p:cNvPicPr>
          <p:nvPr/>
        </p:nvPicPr>
        <p:blipFill>
          <a:blip r:embed="rId5"/>
          <a:srcRect/>
          <a:stretch/>
        </p:blipFill>
        <p:spPr>
          <a:xfrm>
            <a:off x="6443980" y="3232150"/>
            <a:ext cx="355600" cy="355600"/>
          </a:xfrm>
          <a:prstGeom prst="rect">
            <a:avLst/>
          </a:prstGeom>
        </p:spPr>
      </p:pic>
      <p:sp>
        <p:nvSpPr>
          <p:cNvPr id="12" name="Text 7"/>
          <p:cNvSpPr/>
          <p:nvPr/>
        </p:nvSpPr>
        <p:spPr>
          <a:xfrm>
            <a:off x="6443980" y="3689350"/>
            <a:ext cx="1121664" cy="330200"/>
          </a:xfrm>
          <a:prstGeom prst="rect">
            <a:avLst/>
          </a:prstGeom>
          <a:noFill/>
          <a:ln/>
        </p:spPr>
        <p:txBody>
          <a:bodyPr wrap="square" lIns="0" tIns="0" rIns="0" bIns="0" rtlCol="0" anchor="t">
            <a:normAutofit/>
          </a:bodyPr>
          <a:lstStyle/>
          <a:p>
            <a:pPr marL="0" indent="0" algn="l">
              <a:lnSpc>
                <a:spcPts val="2400"/>
              </a:lnSpc>
              <a:buNone/>
            </a:pPr>
            <a:r>
              <a:rPr lang="en-US" sz="2000" b="1" dirty="0">
                <a:solidFill>
                  <a:srgbClr val="0B2D6B"/>
                </a:solidFill>
                <a:latin typeface="Noto Sans KR" pitchFamily="34" charset="0"/>
                <a:ea typeface="Noto Sans KR" pitchFamily="34" charset="-122"/>
                <a:cs typeface="Noto Sans KR" pitchFamily="34" charset="-120"/>
              </a:rPr>
              <a:t>또래관계</a:t>
            </a:r>
            <a:endParaRPr lang="en-US" sz="2000" dirty="0"/>
          </a:p>
        </p:txBody>
      </p:sp>
      <p:sp>
        <p:nvSpPr>
          <p:cNvPr id="13" name="Shape 8"/>
          <p:cNvSpPr/>
          <p:nvPr/>
        </p:nvSpPr>
        <p:spPr>
          <a:xfrm>
            <a:off x="8874125" y="2976245"/>
            <a:ext cx="2501900" cy="1273810"/>
          </a:xfrm>
          <a:prstGeom prst="roundRect">
            <a:avLst>
              <a:gd name="adj" fmla="val 9721"/>
            </a:avLst>
          </a:prstGeom>
          <a:solidFill>
            <a:srgbClr val="FFFFFF"/>
          </a:solidFill>
          <a:ln w="6350">
            <a:solidFill>
              <a:srgbClr val="D6DFEC"/>
            </a:solidFill>
            <a:prstDash val="solid"/>
          </a:ln>
        </p:spPr>
      </p:sp>
      <p:pic>
        <p:nvPicPr>
          <p:cNvPr id="14" name="Image 3" descr="Home"/>
          <p:cNvPicPr>
            <a:picLocks noChangeAspect="1"/>
          </p:cNvPicPr>
          <p:nvPr/>
        </p:nvPicPr>
        <p:blipFill>
          <a:blip r:embed="rId6"/>
          <a:srcRect/>
          <a:stretch/>
        </p:blipFill>
        <p:spPr>
          <a:xfrm>
            <a:off x="9130030" y="3232150"/>
            <a:ext cx="355600" cy="355600"/>
          </a:xfrm>
          <a:prstGeom prst="rect">
            <a:avLst/>
          </a:prstGeom>
        </p:spPr>
      </p:pic>
      <p:sp>
        <p:nvSpPr>
          <p:cNvPr id="15" name="Text 9"/>
          <p:cNvSpPr/>
          <p:nvPr/>
        </p:nvSpPr>
        <p:spPr>
          <a:xfrm>
            <a:off x="9130030" y="3689350"/>
            <a:ext cx="1751743" cy="330200"/>
          </a:xfrm>
          <a:prstGeom prst="rect">
            <a:avLst/>
          </a:prstGeom>
          <a:noFill/>
          <a:ln/>
        </p:spPr>
        <p:txBody>
          <a:bodyPr wrap="square" lIns="0" tIns="0" rIns="0" bIns="0" rtlCol="0" anchor="t">
            <a:normAutofit/>
          </a:bodyPr>
          <a:lstStyle/>
          <a:p>
            <a:pPr marL="0" indent="0" algn="l">
              <a:lnSpc>
                <a:spcPts val="2400"/>
              </a:lnSpc>
              <a:buNone/>
            </a:pPr>
            <a:r>
              <a:rPr lang="en-US" sz="2000" b="1" dirty="0">
                <a:solidFill>
                  <a:srgbClr val="0B2D6B"/>
                </a:solidFill>
                <a:latin typeface="Noto Sans KR" pitchFamily="34" charset="0"/>
                <a:ea typeface="Noto Sans KR" pitchFamily="34" charset="-122"/>
                <a:cs typeface="Noto Sans KR" pitchFamily="34" charset="-120"/>
              </a:rPr>
              <a:t>일상생활 적응</a:t>
            </a:r>
            <a:endParaRPr lang="en-US" sz="2000" dirty="0"/>
          </a:p>
        </p:txBody>
      </p:sp>
      <p:sp>
        <p:nvSpPr>
          <p:cNvPr id="16" name="Shape 10"/>
          <p:cNvSpPr/>
          <p:nvPr/>
        </p:nvSpPr>
        <p:spPr>
          <a:xfrm>
            <a:off x="812800" y="4897120"/>
            <a:ext cx="10566400" cy="1148080"/>
          </a:xfrm>
          <a:prstGeom prst="roundRect">
            <a:avLst>
              <a:gd name="adj" fmla="val 11062"/>
            </a:avLst>
          </a:prstGeom>
          <a:solidFill>
            <a:srgbClr val="0B2D6B"/>
          </a:solidFill>
          <a:ln/>
        </p:spPr>
      </p:sp>
      <p:pic>
        <p:nvPicPr>
          <p:cNvPr id="17" name="Image 4" descr="Warning"/>
          <p:cNvPicPr>
            <a:picLocks noChangeAspect="1"/>
          </p:cNvPicPr>
          <p:nvPr/>
        </p:nvPicPr>
        <p:blipFill>
          <a:blip r:embed="rId7"/>
          <a:srcRect/>
          <a:stretch/>
        </p:blipFill>
        <p:spPr>
          <a:xfrm>
            <a:off x="1117600" y="5293360"/>
            <a:ext cx="355600" cy="355600"/>
          </a:xfrm>
          <a:prstGeom prst="rect">
            <a:avLst/>
          </a:prstGeom>
        </p:spPr>
      </p:pic>
      <p:sp>
        <p:nvSpPr>
          <p:cNvPr id="18" name="Text 11"/>
          <p:cNvSpPr/>
          <p:nvPr/>
        </p:nvSpPr>
        <p:spPr>
          <a:xfrm>
            <a:off x="1651000" y="5151120"/>
            <a:ext cx="7656830" cy="665480"/>
          </a:xfrm>
          <a:prstGeom prst="rect">
            <a:avLst/>
          </a:prstGeom>
          <a:noFill/>
          <a:ln/>
        </p:spPr>
        <p:txBody>
          <a:bodyPr wrap="square" lIns="0" tIns="0" rIns="0" bIns="0" anchor="t">
            <a:normAutofit/>
          </a:bodyPr>
          <a:lstStyle/>
          <a:p>
            <a:pPr marL="0" lvl="0" indent="0" algn="l">
              <a:lnSpc>
                <a:spcPts val="2520"/>
              </a:lnSpc>
              <a:buNone/>
              <a:defRPr/>
            </a:pPr>
            <a:r>
              <a:rPr lang="en-US" sz="1800">
                <a:solidFill>
                  <a:srgbClr val="F5F7FB"/>
                </a:solidFill>
                <a:latin typeface="맑은 고딕"/>
                <a:ea typeface="맑은 고딕"/>
              </a:rPr>
              <a:t>장애 진단 기준에 해당하지 않는다는 이유로</a:t>
            </a:r>
          </a:p>
          <a:p>
            <a:pPr marL="0" lvl="0" indent="0" algn="l">
              <a:lnSpc>
                <a:spcPts val="2520"/>
              </a:lnSpc>
              <a:buNone/>
              <a:defRPr/>
            </a:pPr>
            <a:r>
              <a:rPr lang="en-US" sz="1800">
                <a:solidFill>
                  <a:srgbClr val="F5F7FB"/>
                </a:solidFill>
                <a:latin typeface="맑은 고딕"/>
                <a:ea typeface="맑은 고딕"/>
              </a:rPr>
              <a:t>필요한 도움을 제때 받지 못하는 경우가 있습니다</a:t>
            </a:r>
            <a:endParaRPr lang="en-US" sz="1800">
              <a:latin typeface="맑은 고딕"/>
              <a:ea typeface="맑은 고딕"/>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E8EFF8"/>
        </a:solidFill>
        <a:effectLst/>
      </p:bgPr>
    </p:bg>
    <p:spTree>
      <p:nvGrpSpPr>
        <p:cNvPr id="1" name=""/>
        <p:cNvGrpSpPr/>
        <p:nvPr/>
      </p:nvGrpSpPr>
      <p:grpSpPr>
        <a:xfrm>
          <a:off x="0" y="0"/>
          <a:ext cx="0" cy="0"/>
          <a:chOff x="0" y="0"/>
          <a:chExt cx="0" cy="0"/>
        </a:xfrm>
      </p:grpSpPr>
      <p:sp>
        <p:nvSpPr>
          <p:cNvPr id="2" name="Text 0"/>
          <p:cNvSpPr/>
          <p:nvPr/>
        </p:nvSpPr>
        <p:spPr>
          <a:xfrm>
            <a:off x="812800" y="812800"/>
            <a:ext cx="10883392" cy="292100"/>
          </a:xfrm>
          <a:prstGeom prst="rect">
            <a:avLst/>
          </a:prstGeom>
          <a:noFill/>
          <a:ln/>
        </p:spPr>
        <p:txBody>
          <a:bodyPr wrap="square" lIns="0" tIns="0" rIns="0" bIns="0" anchor="t">
            <a:normAutofit/>
          </a:bodyPr>
          <a:lstStyle/>
          <a:p>
            <a:pPr marL="0" lvl="0" indent="0" algn="l">
              <a:lnSpc>
                <a:spcPts val="2100"/>
              </a:lnSpc>
              <a:buNone/>
              <a:defRPr/>
            </a:pPr>
            <a:r>
              <a:rPr lang="en-US" sz="1500" b="1" kern="0" spc="50">
                <a:solidFill>
                  <a:srgbClr val="004EA2"/>
                </a:solidFill>
                <a:latin typeface="맑은 고딕"/>
                <a:ea typeface="맑은 고딕"/>
              </a:rPr>
              <a:t>원주시 지원 현황</a:t>
            </a:r>
            <a:endParaRPr lang="en-US" sz="1500">
              <a:latin typeface="맑은 고딕"/>
              <a:ea typeface="맑은 고딕"/>
            </a:endParaRPr>
          </a:p>
        </p:txBody>
      </p:sp>
      <p:sp>
        <p:nvSpPr>
          <p:cNvPr id="3" name="Text 1"/>
          <p:cNvSpPr>
            <a:spLocks noGrp="1"/>
          </p:cNvSpPr>
          <p:nvPr>
            <p:ph type="title"/>
          </p:nvPr>
        </p:nvSpPr>
        <p:spPr>
          <a:xfrm>
            <a:off x="812800" y="1231900"/>
            <a:ext cx="10883392" cy="553720"/>
          </a:xfrm>
          <a:prstGeom prst="rect">
            <a:avLst/>
          </a:prstGeom>
          <a:noFill/>
          <a:ln/>
        </p:spPr>
        <p:txBody>
          <a:bodyPr wrap="square" lIns="0" tIns="0" rIns="0" bIns="0" anchor="t">
            <a:normAutofit/>
          </a:bodyPr>
          <a:lstStyle/>
          <a:p>
            <a:pPr marL="0" lvl="0" indent="0" algn="l">
              <a:lnSpc>
                <a:spcPts val="4160"/>
              </a:lnSpc>
              <a:buNone/>
              <a:defRPr/>
            </a:pPr>
            <a:r>
              <a:rPr lang="en-US" sz="3200" b="1" i="0">
                <a:solidFill>
                  <a:srgbClr val="0B2D6B"/>
                </a:solidFill>
                <a:latin typeface="함초롬바탕"/>
                <a:ea typeface="함초롬바탕"/>
                <a:cs typeface="함초롬바탕"/>
              </a:rPr>
              <a:t>지금의 지원은 9세부터 시작됩니다</a:t>
            </a:r>
            <a:endParaRPr lang="en-US" sz="3200">
              <a:latin typeface="함초롬바탕"/>
              <a:ea typeface="함초롬바탕"/>
              <a:cs typeface="함초롬바탕"/>
            </a:endParaRPr>
          </a:p>
        </p:txBody>
      </p:sp>
      <p:sp>
        <p:nvSpPr>
          <p:cNvPr id="4" name="Shape 2"/>
          <p:cNvSpPr/>
          <p:nvPr/>
        </p:nvSpPr>
        <p:spPr>
          <a:xfrm>
            <a:off x="822325" y="2779395"/>
            <a:ext cx="4089400" cy="1167130"/>
          </a:xfrm>
          <a:custGeom>
            <a:avLst/>
            <a:gdLst/>
            <a:ahLst/>
            <a:cxnLst/>
            <a:rect l="l" t="t" r="r" b="b"/>
            <a:pathLst>
              <a:path w="4089400" h="1167130">
                <a:moveTo>
                  <a:pt x="117475" y="0"/>
                </a:moveTo>
                <a:lnTo>
                  <a:pt x="4089400" y="0"/>
                </a:lnTo>
                <a:lnTo>
                  <a:pt x="4089400" y="1167130"/>
                </a:lnTo>
                <a:lnTo>
                  <a:pt x="117475" y="1167130"/>
                </a:lnTo>
                <a:arcTo wR="117475" hR="117475" stAng="5400000" swAng="5400000"/>
                <a:lnTo>
                  <a:pt x="0" y="117475"/>
                </a:lnTo>
                <a:arcTo wR="117475" hR="117475" stAng="10800000" swAng="5400000"/>
                <a:close/>
              </a:path>
            </a:pathLst>
          </a:custGeom>
          <a:gradFill rotWithShape="1">
            <a:gsLst>
              <a:gs pos="0">
                <a:srgbClr val="DCEFFA"/>
              </a:gs>
              <a:gs pos="50000">
                <a:srgbClr val="DCEFFA"/>
              </a:gs>
              <a:gs pos="50000">
                <a:srgbClr val="C9E6F7"/>
              </a:gs>
              <a:gs pos="100000">
                <a:srgbClr val="C9E6F7"/>
              </a:gs>
            </a:gsLst>
            <a:lin ang="2700000" scaled="0"/>
          </a:gradFill>
          <a:ln w="19050">
            <a:solidFill>
              <a:srgbClr val="004EA2"/>
            </a:solidFill>
            <a:prstDash val="dash"/>
          </a:ln>
        </p:spPr>
      </p:sp>
      <p:sp>
        <p:nvSpPr>
          <p:cNvPr id="5" name="Text 3"/>
          <p:cNvSpPr/>
          <p:nvPr/>
        </p:nvSpPr>
        <p:spPr>
          <a:xfrm>
            <a:off x="1082040" y="3039111"/>
            <a:ext cx="3677069" cy="330200"/>
          </a:xfrm>
          <a:prstGeom prst="rect">
            <a:avLst/>
          </a:prstGeom>
          <a:noFill/>
          <a:ln/>
        </p:spPr>
        <p:txBody>
          <a:bodyPr wrap="square" lIns="0" tIns="0" rIns="0" bIns="0" rtlCol="0" anchor="t">
            <a:normAutofit/>
          </a:bodyPr>
          <a:lstStyle/>
          <a:p>
            <a:pPr marL="0" indent="0" algn="l">
              <a:lnSpc>
                <a:spcPts val="2400"/>
              </a:lnSpc>
              <a:buNone/>
            </a:pPr>
            <a:r>
              <a:rPr lang="en-US" sz="2000" b="1" dirty="0">
                <a:solidFill>
                  <a:srgbClr val="0B2D6B"/>
                </a:solidFill>
                <a:latin typeface="Noto Sans KR" pitchFamily="34" charset="0"/>
                <a:ea typeface="Noto Sans KR" pitchFamily="34" charset="-122"/>
                <a:cs typeface="Noto Sans KR" pitchFamily="34" charset="-120"/>
              </a:rPr>
              <a:t>조기 발견 · 초기 지원의 공백</a:t>
            </a:r>
            <a:endParaRPr lang="en-US" sz="2000" dirty="0"/>
          </a:p>
        </p:txBody>
      </p:sp>
      <p:sp>
        <p:nvSpPr>
          <p:cNvPr id="6" name="Text 4"/>
          <p:cNvSpPr/>
          <p:nvPr/>
        </p:nvSpPr>
        <p:spPr>
          <a:xfrm>
            <a:off x="1082040" y="3420111"/>
            <a:ext cx="3677069" cy="2921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4507A"/>
                </a:solidFill>
                <a:latin typeface="Noto Sans KR" pitchFamily="34" charset="0"/>
                <a:ea typeface="Noto Sans KR" pitchFamily="34" charset="-122"/>
                <a:cs typeface="Noto Sans KR" pitchFamily="34" charset="-120"/>
              </a:rPr>
              <a:t>취학 전 · 초등 저학년</a:t>
            </a:r>
            <a:endParaRPr lang="en-US" sz="1500" dirty="0"/>
          </a:p>
        </p:txBody>
      </p:sp>
      <p:sp>
        <p:nvSpPr>
          <p:cNvPr id="7" name="Shape 5"/>
          <p:cNvSpPr/>
          <p:nvPr/>
        </p:nvSpPr>
        <p:spPr>
          <a:xfrm>
            <a:off x="4921250" y="2769870"/>
            <a:ext cx="6457950" cy="1186180"/>
          </a:xfrm>
          <a:custGeom>
            <a:avLst/>
            <a:gdLst/>
            <a:ahLst/>
            <a:cxnLst/>
            <a:rect l="l" t="t" r="r" b="b"/>
            <a:pathLst>
              <a:path w="6457950" h="1186180">
                <a:moveTo>
                  <a:pt x="0" y="0"/>
                </a:moveTo>
                <a:lnTo>
                  <a:pt x="6330950" y="0"/>
                </a:lnTo>
                <a:arcTo wR="127000" hR="127000" stAng="16200000" swAng="5400000"/>
                <a:lnTo>
                  <a:pt x="6457950" y="1059180"/>
                </a:lnTo>
                <a:arcTo wR="127000" hR="127000" stAng="0" swAng="5400000"/>
                <a:lnTo>
                  <a:pt x="0" y="1186180"/>
                </a:lnTo>
                <a:lnTo>
                  <a:pt x="0" y="0"/>
                </a:lnTo>
                <a:close/>
              </a:path>
            </a:pathLst>
          </a:custGeom>
          <a:solidFill>
            <a:srgbClr val="0B2D6B"/>
          </a:solidFill>
          <a:ln/>
        </p:spPr>
      </p:sp>
      <p:sp>
        <p:nvSpPr>
          <p:cNvPr id="8" name="Text 6"/>
          <p:cNvSpPr/>
          <p:nvPr/>
        </p:nvSpPr>
        <p:spPr>
          <a:xfrm>
            <a:off x="5175250" y="3023870"/>
            <a:ext cx="6128449" cy="330200"/>
          </a:xfrm>
          <a:prstGeom prst="rect">
            <a:avLst/>
          </a:prstGeom>
          <a:noFill/>
          <a:ln/>
        </p:spPr>
        <p:txBody>
          <a:bodyPr wrap="square" lIns="0" tIns="0" rIns="0" bIns="0" rtlCol="0" anchor="t">
            <a:normAutofit/>
          </a:bodyPr>
          <a:lstStyle/>
          <a:p>
            <a:pPr marL="0" indent="0" algn="l">
              <a:lnSpc>
                <a:spcPts val="2400"/>
              </a:lnSpc>
              <a:buNone/>
            </a:pPr>
            <a:r>
              <a:rPr lang="en-US" sz="2000" b="1" dirty="0">
                <a:solidFill>
                  <a:srgbClr val="F5F7FB"/>
                </a:solidFill>
                <a:latin typeface="Noto Sans KR" pitchFamily="34" charset="0"/>
                <a:ea typeface="Noto Sans KR" pitchFamily="34" charset="-122"/>
                <a:cs typeface="Noto Sans KR" pitchFamily="34" charset="-120"/>
              </a:rPr>
              <a:t>청소년상담복지센터 경계선지능 청소년 지원</a:t>
            </a:r>
            <a:endParaRPr lang="en-US" sz="2000" dirty="0"/>
          </a:p>
        </p:txBody>
      </p:sp>
      <p:sp>
        <p:nvSpPr>
          <p:cNvPr id="9" name="Text 7"/>
          <p:cNvSpPr/>
          <p:nvPr/>
        </p:nvSpPr>
        <p:spPr>
          <a:xfrm>
            <a:off x="5175250" y="3404870"/>
            <a:ext cx="6128449" cy="2921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C7D6EE"/>
                </a:solidFill>
                <a:latin typeface="Noto Sans KR" pitchFamily="34" charset="0"/>
                <a:ea typeface="Noto Sans KR" pitchFamily="34" charset="-122"/>
                <a:cs typeface="Noto Sans KR" pitchFamily="34" charset="-120"/>
              </a:rPr>
              <a:t>선별검사 · 종합심리검사 연계 · 상담 · 학습 · 사회성 · 정서 지원</a:t>
            </a:r>
            <a:endParaRPr lang="en-US" sz="1500" dirty="0"/>
          </a:p>
        </p:txBody>
      </p:sp>
      <p:sp>
        <p:nvSpPr>
          <p:cNvPr id="10" name="Text 8"/>
          <p:cNvSpPr/>
          <p:nvPr/>
        </p:nvSpPr>
        <p:spPr>
          <a:xfrm>
            <a:off x="812800" y="4083050"/>
            <a:ext cx="3926753" cy="292100"/>
          </a:xfrm>
          <a:prstGeom prst="rect">
            <a:avLst/>
          </a:prstGeom>
          <a:noFill/>
          <a:ln/>
        </p:spPr>
        <p:txBody>
          <a:bodyPr wrap="square" lIns="0" tIns="0" rIns="0" bIns="0" rtlCol="0" anchor="t">
            <a:normAutofit/>
          </a:bodyPr>
          <a:lstStyle/>
          <a:p>
            <a:pPr marL="0" indent="0" algn="l">
              <a:lnSpc>
                <a:spcPts val="2100"/>
              </a:lnSpc>
              <a:buNone/>
            </a:pPr>
            <a:r>
              <a:rPr lang="en-US" sz="1500" b="1" dirty="0">
                <a:solidFill>
                  <a:srgbClr val="4A5568"/>
                </a:solidFill>
                <a:latin typeface="Noto Sans KR" pitchFamily="34" charset="0"/>
                <a:ea typeface="Noto Sans KR" pitchFamily="34" charset="-122"/>
                <a:cs typeface="Noto Sans KR" pitchFamily="34" charset="-120"/>
              </a:rPr>
              <a:t>0세</a:t>
            </a:r>
            <a:endParaRPr lang="en-US" sz="1500" dirty="0"/>
          </a:p>
        </p:txBody>
      </p:sp>
      <p:sp>
        <p:nvSpPr>
          <p:cNvPr id="11" name="Text 9"/>
          <p:cNvSpPr/>
          <p:nvPr/>
        </p:nvSpPr>
        <p:spPr>
          <a:xfrm>
            <a:off x="4625181" y="4083050"/>
            <a:ext cx="6544588" cy="292100"/>
          </a:xfrm>
          <a:prstGeom prst="rect">
            <a:avLst/>
          </a:prstGeom>
          <a:noFill/>
          <a:ln/>
        </p:spPr>
        <p:txBody>
          <a:bodyPr wrap="square" lIns="0" tIns="0" rIns="0" bIns="0" rtlCol="0" anchor="t">
            <a:normAutofit/>
          </a:bodyPr>
          <a:lstStyle/>
          <a:p>
            <a:pPr marL="0" indent="0" algn="l">
              <a:lnSpc>
                <a:spcPts val="2100"/>
              </a:lnSpc>
              <a:buNone/>
            </a:pPr>
            <a:r>
              <a:rPr lang="en-US" sz="1500" b="1" dirty="0">
                <a:solidFill>
                  <a:srgbClr val="4A5568"/>
                </a:solidFill>
                <a:latin typeface="Noto Sans KR" pitchFamily="34" charset="0"/>
                <a:ea typeface="Noto Sans KR" pitchFamily="34" charset="-122"/>
                <a:cs typeface="Noto Sans KR" pitchFamily="34" charset="-120"/>
              </a:rPr>
              <a:t>9세</a:t>
            </a:r>
            <a:endParaRPr lang="en-US" sz="1500" dirty="0"/>
          </a:p>
        </p:txBody>
      </p:sp>
      <p:sp>
        <p:nvSpPr>
          <p:cNvPr id="12" name="Text 10"/>
          <p:cNvSpPr/>
          <p:nvPr/>
        </p:nvSpPr>
        <p:spPr>
          <a:xfrm>
            <a:off x="10979150" y="4083050"/>
            <a:ext cx="480060" cy="292100"/>
          </a:xfrm>
          <a:prstGeom prst="rect">
            <a:avLst/>
          </a:prstGeom>
          <a:noFill/>
          <a:ln/>
        </p:spPr>
        <p:txBody>
          <a:bodyPr wrap="square" lIns="0" tIns="0" rIns="0" bIns="0" rtlCol="0" anchor="t">
            <a:normAutofit/>
          </a:bodyPr>
          <a:lstStyle/>
          <a:p>
            <a:pPr marL="0" indent="0" algn="l">
              <a:lnSpc>
                <a:spcPts val="2100"/>
              </a:lnSpc>
              <a:buNone/>
            </a:pPr>
            <a:r>
              <a:rPr lang="en-US" sz="1500" b="1" dirty="0">
                <a:solidFill>
                  <a:srgbClr val="4A5568"/>
                </a:solidFill>
                <a:latin typeface="Noto Sans KR" pitchFamily="34" charset="0"/>
                <a:ea typeface="Noto Sans KR" pitchFamily="34" charset="-122"/>
                <a:cs typeface="Noto Sans KR" pitchFamily="34" charset="-120"/>
              </a:rPr>
              <a:t>24세</a:t>
            </a:r>
            <a:endParaRPr lang="en-US" sz="1500" dirty="0"/>
          </a:p>
        </p:txBody>
      </p:sp>
      <p:sp>
        <p:nvSpPr>
          <p:cNvPr id="13" name="Text 11"/>
          <p:cNvSpPr/>
          <p:nvPr/>
        </p:nvSpPr>
        <p:spPr>
          <a:xfrm>
            <a:off x="812800" y="5359400"/>
            <a:ext cx="10883392" cy="711200"/>
          </a:xfrm>
          <a:prstGeom prst="rect">
            <a:avLst/>
          </a:prstGeom>
          <a:noFill/>
          <a:ln/>
        </p:spPr>
        <p:txBody>
          <a:bodyPr wrap="square" lIns="0" tIns="0" rIns="0" bIns="0" anchor="t">
            <a:normAutofit/>
          </a:bodyPr>
          <a:lstStyle/>
          <a:p>
            <a:pPr marL="0" lvl="0" indent="0" algn="l">
              <a:lnSpc>
                <a:spcPts val="2700"/>
              </a:lnSpc>
              <a:buNone/>
              <a:defRPr/>
            </a:pPr>
            <a:r>
              <a:rPr lang="en-US" sz="1800">
                <a:solidFill>
                  <a:srgbClr val="0B2D6B"/>
                </a:solidFill>
                <a:latin typeface="맑은 고딕"/>
                <a:ea typeface="맑은 고딕"/>
              </a:rPr>
              <a:t>부모와 교사가 아이의 어려움을 알아차려도,</a:t>
            </a:r>
          </a:p>
          <a:p>
            <a:pPr marL="0" lvl="0" indent="0" algn="l">
              <a:lnSpc>
                <a:spcPts val="2700"/>
              </a:lnSpc>
              <a:buNone/>
              <a:defRPr/>
            </a:pPr>
            <a:r>
              <a:rPr lang="en-US" sz="1800" b="1">
                <a:solidFill>
                  <a:srgbClr val="0B2D6B"/>
                </a:solidFill>
                <a:latin typeface="맑은 고딕"/>
                <a:ea typeface="맑은 고딕"/>
              </a:rPr>
              <a:t>어디에서 어떤 도움을 받을 수 있는지</a:t>
            </a:r>
            <a:r>
              <a:rPr lang="en-US" sz="1800">
                <a:solidFill>
                  <a:srgbClr val="0B2D6B"/>
                </a:solidFill>
                <a:latin typeface="맑은 고딕"/>
                <a:ea typeface="맑은 고딕"/>
              </a:rPr>
              <a:t> 한 번에 안내받기 어렵습니다.</a:t>
            </a:r>
            <a:endParaRPr lang="en-US" sz="1800">
              <a:latin typeface="맑은 고딕"/>
              <a:ea typeface="맑은 고딕"/>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5F7FB"/>
        </a:solidFill>
        <a:effectLst/>
      </p:bgPr>
    </p:bg>
    <p:spTree>
      <p:nvGrpSpPr>
        <p:cNvPr id="1" name=""/>
        <p:cNvGrpSpPr/>
        <p:nvPr/>
      </p:nvGrpSpPr>
      <p:grpSpPr>
        <a:xfrm>
          <a:off x="0" y="0"/>
          <a:ext cx="0" cy="0"/>
          <a:chOff x="0" y="0"/>
          <a:chExt cx="0" cy="0"/>
        </a:xfrm>
      </p:grpSpPr>
      <p:sp>
        <p:nvSpPr>
          <p:cNvPr id="2" name="Text 0"/>
          <p:cNvSpPr/>
          <p:nvPr/>
        </p:nvSpPr>
        <p:spPr>
          <a:xfrm>
            <a:off x="812800" y="812800"/>
            <a:ext cx="10883392" cy="292100"/>
          </a:xfrm>
          <a:prstGeom prst="rect">
            <a:avLst/>
          </a:prstGeom>
          <a:noFill/>
          <a:ln/>
        </p:spPr>
        <p:txBody>
          <a:bodyPr wrap="square" lIns="0" tIns="0" rIns="0" bIns="0" anchor="t">
            <a:normAutofit/>
          </a:bodyPr>
          <a:lstStyle/>
          <a:p>
            <a:pPr marL="0" lvl="0" indent="0" algn="l">
              <a:lnSpc>
                <a:spcPts val="2100"/>
              </a:lnSpc>
              <a:buNone/>
              <a:defRPr/>
            </a:pPr>
            <a:r>
              <a:rPr lang="en-US" sz="1500" b="1" kern="0" spc="50">
                <a:solidFill>
                  <a:srgbClr val="004EA2"/>
                </a:solidFill>
                <a:latin typeface="맑은 고딕"/>
                <a:ea typeface="맑은 고딕"/>
              </a:rPr>
              <a:t>지역 현장 사례 </a:t>
            </a:r>
            <a:r>
              <a:rPr lang="ko-KR" altLang="en-US" sz="1500" b="1" kern="0" spc="50">
                <a:solidFill>
                  <a:srgbClr val="004EA2"/>
                </a:solidFill>
                <a:latin typeface="맑은 고딕"/>
                <a:ea typeface="맑은 고딕"/>
              </a:rPr>
              <a:t>│</a:t>
            </a:r>
            <a:r>
              <a:rPr lang="en-US" sz="1500" b="1" kern="0" spc="50">
                <a:solidFill>
                  <a:srgbClr val="004EA2"/>
                </a:solidFill>
                <a:latin typeface="맑은 고딕"/>
                <a:ea typeface="맑은 고딕"/>
              </a:rPr>
              <a:t> 양업토마스장애인종합복지관</a:t>
            </a:r>
            <a:r>
              <a:rPr lang="ko-KR" altLang="en-US" sz="1500" b="1" kern="0" spc="50">
                <a:solidFill>
                  <a:srgbClr val="004EA2"/>
                </a:solidFill>
                <a:latin typeface="맑은 고딕"/>
                <a:ea typeface="맑은 고딕"/>
              </a:rPr>
              <a:t> </a:t>
            </a:r>
            <a:r>
              <a:rPr lang="en-US" altLang="ko-KR" sz="1500" b="1" kern="0" spc="50">
                <a:solidFill>
                  <a:srgbClr val="004EA2"/>
                </a:solidFill>
                <a:latin typeface="맑은 고딕"/>
                <a:ea typeface="맑은 고딕"/>
              </a:rPr>
              <a:t>x </a:t>
            </a:r>
            <a:r>
              <a:rPr lang="ko-KR" altLang="en-US" sz="1500" b="1" kern="0" spc="50">
                <a:solidFill>
                  <a:srgbClr val="004EA2"/>
                </a:solidFill>
                <a:latin typeface="맑은 고딕"/>
                <a:ea typeface="맑은 고딕"/>
              </a:rPr>
              <a:t>두루바른사회적협동조합</a:t>
            </a:r>
          </a:p>
        </p:txBody>
      </p:sp>
      <p:sp>
        <p:nvSpPr>
          <p:cNvPr id="3" name="Text 1"/>
          <p:cNvSpPr>
            <a:spLocks noGrp="1"/>
          </p:cNvSpPr>
          <p:nvPr>
            <p:ph type="title"/>
          </p:nvPr>
        </p:nvSpPr>
        <p:spPr>
          <a:xfrm>
            <a:off x="812800" y="1206500"/>
            <a:ext cx="10883392" cy="553720"/>
          </a:xfrm>
          <a:prstGeom prst="rect">
            <a:avLst/>
          </a:prstGeom>
          <a:noFill/>
          <a:ln/>
        </p:spPr>
        <p:txBody>
          <a:bodyPr wrap="square" lIns="0" tIns="0" rIns="0" bIns="0" anchor="t">
            <a:normAutofit/>
          </a:bodyPr>
          <a:lstStyle/>
          <a:p>
            <a:pPr marL="0" lvl="0" indent="0" algn="l">
              <a:lnSpc>
                <a:spcPts val="4160"/>
              </a:lnSpc>
              <a:buNone/>
              <a:defRPr/>
            </a:pPr>
            <a:r>
              <a:rPr lang="en-US" sz="3200" b="1" i="0">
                <a:solidFill>
                  <a:srgbClr val="0B2D6B"/>
                </a:solidFill>
                <a:latin typeface="함초롬바탕"/>
                <a:ea typeface="함초롬바탕"/>
                <a:cs typeface="함초롬바탕"/>
              </a:rPr>
              <a:t>「꾸물터」 — 꾸준히 물꼬를 터보는 우리</a:t>
            </a:r>
            <a:endParaRPr lang="en-US" sz="3200">
              <a:latin typeface="함초롬바탕"/>
              <a:ea typeface="함초롬바탕"/>
              <a:cs typeface="함초롬바탕"/>
            </a:endParaRPr>
          </a:p>
        </p:txBody>
      </p:sp>
      <p:sp>
        <p:nvSpPr>
          <p:cNvPr id="4" name="Text 2"/>
          <p:cNvSpPr/>
          <p:nvPr/>
        </p:nvSpPr>
        <p:spPr>
          <a:xfrm>
            <a:off x="812800" y="1861820"/>
            <a:ext cx="1744266" cy="375920"/>
          </a:xfrm>
          <a:prstGeom prst="roundRect">
            <a:avLst>
              <a:gd name="adj" fmla="val 50000"/>
            </a:avLst>
          </a:prstGeom>
          <a:solidFill>
            <a:srgbClr val="0B2D6B"/>
          </a:solidFill>
          <a:ln/>
        </p:spPr>
        <p:txBody>
          <a:bodyPr wrap="none" lIns="0" tIns="0" rIns="0" bIns="0" rtlCol="0" anchor="ctr">
            <a:normAutofit/>
          </a:bodyPr>
          <a:lstStyle/>
          <a:p>
            <a:pPr marL="0" indent="0" algn="ctr">
              <a:lnSpc>
                <a:spcPts val="1960"/>
              </a:lnSpc>
              <a:buNone/>
            </a:pPr>
            <a:r>
              <a:rPr lang="en-US" sz="1400" dirty="0">
                <a:solidFill>
                  <a:srgbClr val="F5F7FB"/>
                </a:solidFill>
                <a:latin typeface="Noto Sans KR" pitchFamily="34" charset="0"/>
                <a:ea typeface="Noto Sans KR" pitchFamily="34" charset="-122"/>
                <a:cs typeface="Noto Sans KR" pitchFamily="34" charset="-120"/>
              </a:rPr>
              <a:t>초등 느린학습 아동</a:t>
            </a:r>
            <a:endParaRPr lang="en-US" sz="1400" dirty="0"/>
          </a:p>
        </p:txBody>
      </p:sp>
      <p:sp>
        <p:nvSpPr>
          <p:cNvPr id="5" name="Text 3"/>
          <p:cNvSpPr/>
          <p:nvPr/>
        </p:nvSpPr>
        <p:spPr>
          <a:xfrm>
            <a:off x="2665016" y="1868170"/>
            <a:ext cx="1057593" cy="3632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1960"/>
              </a:lnSpc>
              <a:buNone/>
            </a:pPr>
            <a:r>
              <a:rPr lang="en-US" sz="1400" dirty="0">
                <a:solidFill>
                  <a:srgbClr val="0B2D6B"/>
                </a:solidFill>
                <a:latin typeface="Noto Sans KR" pitchFamily="34" charset="0"/>
                <a:ea typeface="Noto Sans KR" pitchFamily="34" charset="-122"/>
                <a:cs typeface="Noto Sans KR" pitchFamily="34" charset="-120"/>
              </a:rPr>
              <a:t>학습 지원</a:t>
            </a:r>
            <a:endParaRPr lang="en-US" sz="1400" dirty="0"/>
          </a:p>
        </p:txBody>
      </p:sp>
      <p:sp>
        <p:nvSpPr>
          <p:cNvPr id="6" name="Text 4"/>
          <p:cNvSpPr/>
          <p:nvPr/>
        </p:nvSpPr>
        <p:spPr>
          <a:xfrm>
            <a:off x="3836908" y="1868170"/>
            <a:ext cx="1730375" cy="3632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1960"/>
              </a:lnSpc>
              <a:buNone/>
            </a:pPr>
            <a:r>
              <a:rPr lang="en-US" sz="1400" dirty="0">
                <a:solidFill>
                  <a:srgbClr val="0B2D6B"/>
                </a:solidFill>
                <a:latin typeface="Noto Sans KR" pitchFamily="34" charset="0"/>
                <a:ea typeface="Noto Sans KR" pitchFamily="34" charset="-122"/>
                <a:cs typeface="Noto Sans KR" pitchFamily="34" charset="-120"/>
              </a:rPr>
              <a:t>사회성 · 정서 지원</a:t>
            </a:r>
            <a:endParaRPr lang="en-US" sz="1400" dirty="0"/>
          </a:p>
        </p:txBody>
      </p:sp>
      <p:sp>
        <p:nvSpPr>
          <p:cNvPr id="7" name="Text 5"/>
          <p:cNvSpPr/>
          <p:nvPr/>
        </p:nvSpPr>
        <p:spPr>
          <a:xfrm>
            <a:off x="5681583" y="1868170"/>
            <a:ext cx="1221105" cy="3632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1960"/>
              </a:lnSpc>
              <a:buNone/>
            </a:pPr>
            <a:r>
              <a:rPr lang="en-US" sz="1400" dirty="0">
                <a:solidFill>
                  <a:srgbClr val="0B2D6B"/>
                </a:solidFill>
                <a:latin typeface="Noto Sans KR" pitchFamily="34" charset="0"/>
                <a:ea typeface="Noto Sans KR" pitchFamily="34" charset="-122"/>
                <a:cs typeface="Noto Sans KR" pitchFamily="34" charset="-120"/>
              </a:rPr>
              <a:t>보호자 교육</a:t>
            </a:r>
            <a:endParaRPr lang="en-US" sz="1400" dirty="0"/>
          </a:p>
        </p:txBody>
      </p:sp>
      <p:pic>
        <p:nvPicPr>
          <p:cNvPr id="8" name="Image 0" descr="꾸물터 그룹 활동: 아이들이 함께 잡지를 읽는 모습"/>
          <p:cNvPicPr>
            <a:picLocks noChangeAspect="1"/>
          </p:cNvPicPr>
          <p:nvPr/>
        </p:nvPicPr>
        <p:blipFill>
          <a:blip r:embed="rId3"/>
          <a:srcRect t="6" b="6"/>
          <a:stretch/>
        </p:blipFill>
        <p:spPr>
          <a:xfrm>
            <a:off x="812800" y="3505200"/>
            <a:ext cx="3384550" cy="2540000"/>
          </a:xfrm>
          <a:prstGeom prst="roundRect">
            <a:avLst>
              <a:gd name="adj" fmla="val 5000"/>
            </a:avLst>
          </a:prstGeom>
        </p:spPr>
      </p:pic>
      <p:pic>
        <p:nvPicPr>
          <p:cNvPr id="9" name="Image 1" descr="꾸물터 그룹 활동: 아이들이 물감으로 작품을 만드는 모습"/>
          <p:cNvPicPr>
            <a:picLocks noChangeAspect="1"/>
          </p:cNvPicPr>
          <p:nvPr/>
        </p:nvPicPr>
        <p:blipFill>
          <a:blip r:embed="rId4"/>
          <a:srcRect t="6" b="6"/>
          <a:stretch/>
        </p:blipFill>
        <p:spPr>
          <a:xfrm>
            <a:off x="4402614" y="3505200"/>
            <a:ext cx="3384550" cy="2540000"/>
          </a:xfrm>
          <a:prstGeom prst="roundRect">
            <a:avLst>
              <a:gd name="adj" fmla="val 5000"/>
            </a:avLst>
          </a:prstGeom>
        </p:spPr>
      </p:pic>
      <p:pic>
        <p:nvPicPr>
          <p:cNvPr id="10" name="Image 2" descr="꾸물터 그룹 활동: 두 아이가 함께 활동지를 작성하는 모습"/>
          <p:cNvPicPr>
            <a:picLocks noChangeAspect="1"/>
          </p:cNvPicPr>
          <p:nvPr/>
        </p:nvPicPr>
        <p:blipFill>
          <a:blip r:embed="rId5"/>
          <a:srcRect t="6" b="6"/>
          <a:stretch/>
        </p:blipFill>
        <p:spPr>
          <a:xfrm>
            <a:off x="7992507" y="3505200"/>
            <a:ext cx="3384550" cy="2540000"/>
          </a:xfrm>
          <a:prstGeom prst="roundRect">
            <a:avLst>
              <a:gd name="adj" fmla="val 5000"/>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B2D6B"/>
        </a:solidFill>
        <a:effectLst/>
      </p:bgPr>
    </p:bg>
    <p:spTree>
      <p:nvGrpSpPr>
        <p:cNvPr id="1" name=""/>
        <p:cNvGrpSpPr/>
        <p:nvPr/>
      </p:nvGrpSpPr>
      <p:grpSpPr>
        <a:xfrm>
          <a:off x="0" y="0"/>
          <a:ext cx="0" cy="0"/>
          <a:chOff x="0" y="0"/>
          <a:chExt cx="0" cy="0"/>
        </a:xfrm>
      </p:grpSpPr>
      <p:sp>
        <p:nvSpPr>
          <p:cNvPr id="3" name="Text 0"/>
          <p:cNvSpPr/>
          <p:nvPr/>
        </p:nvSpPr>
        <p:spPr>
          <a:xfrm>
            <a:off x="4902200" y="711200"/>
            <a:ext cx="6671310" cy="271542"/>
          </a:xfrm>
          <a:prstGeom prst="rect">
            <a:avLst/>
          </a:prstGeom>
          <a:noFill/>
          <a:ln/>
        </p:spPr>
        <p:txBody>
          <a:bodyPr wrap="square" lIns="0" tIns="0" rIns="0" bIns="0" rtlCol="0" anchor="t">
            <a:normAutofit/>
          </a:bodyPr>
          <a:lstStyle/>
          <a:p>
            <a:pPr marL="0" indent="0" algn="l">
              <a:lnSpc>
                <a:spcPts val="1960"/>
              </a:lnSpc>
              <a:buNone/>
            </a:pPr>
            <a:r>
              <a:rPr lang="en-US" sz="1400" b="1" kern="0" spc="50" dirty="0">
                <a:solidFill>
                  <a:srgbClr val="4CC2F2"/>
                </a:solidFill>
                <a:latin typeface="Noto Sans KR" pitchFamily="34" charset="0"/>
                <a:ea typeface="Noto Sans KR" pitchFamily="34" charset="-122"/>
                <a:cs typeface="Noto Sans KR" pitchFamily="34" charset="-120"/>
              </a:rPr>
              <a:t>2026. 9. 9. 지원체계 구축 방안 세미나</a:t>
            </a:r>
            <a:endParaRPr lang="en-US" sz="1400" dirty="0"/>
          </a:p>
        </p:txBody>
      </p:sp>
      <p:sp>
        <p:nvSpPr>
          <p:cNvPr id="4" name="Text 1"/>
          <p:cNvSpPr>
            <a:spLocks noGrp="1"/>
          </p:cNvSpPr>
          <p:nvPr>
            <p:ph type="title"/>
          </p:nvPr>
        </p:nvSpPr>
        <p:spPr>
          <a:xfrm>
            <a:off x="4902200" y="1058943"/>
            <a:ext cx="6671310" cy="1005046"/>
          </a:xfrm>
          <a:prstGeom prst="rect">
            <a:avLst/>
          </a:prstGeom>
          <a:noFill/>
          <a:ln/>
        </p:spPr>
        <p:txBody>
          <a:bodyPr wrap="square" lIns="0" tIns="0" rIns="0" bIns="0" rtlCol="0" anchor="t">
            <a:normAutofit/>
          </a:bodyPr>
          <a:lstStyle/>
          <a:p>
            <a:pPr marL="0" indent="0" algn="l">
              <a:lnSpc>
                <a:spcPts val="3851"/>
              </a:lnSpc>
              <a:buNone/>
            </a:pPr>
            <a:r>
              <a:rPr lang="en-US" sz="2963" b="1" i="0" dirty="0">
                <a:solidFill>
                  <a:srgbClr val="F5F7FB"/>
                </a:solidFill>
                <a:latin typeface="Noto Serif KR" pitchFamily="18" charset="0"/>
                <a:ea typeface="Noto Serif KR" pitchFamily="18" charset="-122"/>
                <a:cs typeface="Noto Serif KR" pitchFamily="18" charset="-120"/>
              </a:rPr>
              <a:t>개인 · 가정 · 지역사회가</a:t>
            </a:r>
            <a:endParaRPr lang="en-US" sz="2963" dirty="0"/>
          </a:p>
          <a:p>
            <a:pPr marL="0" indent="0" algn="l">
              <a:lnSpc>
                <a:spcPts val="3851"/>
              </a:lnSpc>
              <a:buNone/>
            </a:pPr>
            <a:r>
              <a:rPr lang="en-US" sz="2963" b="1" i="0" dirty="0">
                <a:solidFill>
                  <a:srgbClr val="F5F7FB"/>
                </a:solidFill>
                <a:latin typeface="Noto Serif KR" pitchFamily="18" charset="0"/>
                <a:ea typeface="Noto Serif KR" pitchFamily="18" charset="-122"/>
                <a:cs typeface="Noto Serif KR" pitchFamily="18" charset="-120"/>
              </a:rPr>
              <a:t>함께 찾은 통합지원의 길</a:t>
            </a:r>
            <a:endParaRPr lang="en-US" sz="2963" dirty="0"/>
          </a:p>
        </p:txBody>
      </p:sp>
      <p:pic>
        <p:nvPicPr>
          <p:cNvPr id="5" name="Image 1" descr="세미나 참석자 단체사진"/>
          <p:cNvPicPr>
            <a:picLocks noChangeAspect="1"/>
          </p:cNvPicPr>
          <p:nvPr/>
        </p:nvPicPr>
        <p:blipFill>
          <a:blip r:embed="rId3"/>
          <a:srcRect t="20689" b="20689"/>
          <a:stretch/>
        </p:blipFill>
        <p:spPr>
          <a:xfrm>
            <a:off x="4902200" y="2241789"/>
            <a:ext cx="6477000" cy="2136854"/>
          </a:xfrm>
          <a:prstGeom prst="roundRect">
            <a:avLst>
              <a:gd name="adj" fmla="val 5943"/>
            </a:avLst>
          </a:prstGeom>
        </p:spPr>
      </p:pic>
      <p:pic>
        <p:nvPicPr>
          <p:cNvPr id="6" name="Image 2" descr="세미나 토론회 패널 발표 모습"/>
          <p:cNvPicPr>
            <a:picLocks noChangeAspect="1"/>
          </p:cNvPicPr>
          <p:nvPr/>
        </p:nvPicPr>
        <p:blipFill>
          <a:blip r:embed="rId4"/>
          <a:srcRect t="12406" b="12406"/>
          <a:stretch/>
        </p:blipFill>
        <p:spPr>
          <a:xfrm>
            <a:off x="4902200" y="4581844"/>
            <a:ext cx="3162300" cy="1581150"/>
          </a:xfrm>
          <a:prstGeom prst="roundRect">
            <a:avLst>
              <a:gd name="adj" fmla="val 8032"/>
            </a:avLst>
          </a:prstGeom>
        </p:spPr>
      </p:pic>
      <p:pic>
        <p:nvPicPr>
          <p:cNvPr id="7" name="Image 3" descr="세미나 행사장 전체 모습"/>
          <p:cNvPicPr>
            <a:picLocks noChangeAspect="1"/>
          </p:cNvPicPr>
          <p:nvPr/>
        </p:nvPicPr>
        <p:blipFill>
          <a:blip r:embed="rId5"/>
          <a:srcRect t="12406" b="12406"/>
          <a:stretch/>
        </p:blipFill>
        <p:spPr>
          <a:xfrm>
            <a:off x="8216900" y="4581844"/>
            <a:ext cx="3162300" cy="1581150"/>
          </a:xfrm>
          <a:prstGeom prst="roundRect">
            <a:avLst>
              <a:gd name="adj" fmla="val 8032"/>
            </a:avLst>
          </a:prstGeom>
        </p:spPr>
      </p:pic>
      <p:pic>
        <p:nvPicPr>
          <p:cNvPr id="8" name="그림 7"/>
          <p:cNvPicPr>
            <a:picLocks noChangeAspect="1"/>
          </p:cNvPicPr>
          <p:nvPr/>
        </p:nvPicPr>
        <p:blipFill rotWithShape="1">
          <a:blip r:embed="rId6"/>
          <a:stretch>
            <a:fillRect/>
          </a:stretch>
        </p:blipFill>
        <p:spPr>
          <a:xfrm>
            <a:off x="264559" y="491370"/>
            <a:ext cx="4136281" cy="587525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5F7FB"/>
        </a:solidFill>
        <a:effectLst/>
      </p:bgPr>
    </p:bg>
    <p:spTree>
      <p:nvGrpSpPr>
        <p:cNvPr id="1" name=""/>
        <p:cNvGrpSpPr/>
        <p:nvPr/>
      </p:nvGrpSpPr>
      <p:grpSpPr>
        <a:xfrm>
          <a:off x="0" y="0"/>
          <a:ext cx="0" cy="0"/>
          <a:chOff x="0" y="0"/>
          <a:chExt cx="0" cy="0"/>
        </a:xfrm>
      </p:grpSpPr>
      <p:sp>
        <p:nvSpPr>
          <p:cNvPr id="2" name="Text 0"/>
          <p:cNvSpPr/>
          <p:nvPr/>
        </p:nvSpPr>
        <p:spPr>
          <a:xfrm>
            <a:off x="812800" y="812800"/>
            <a:ext cx="10883392" cy="292100"/>
          </a:xfrm>
          <a:prstGeom prst="rect">
            <a:avLst/>
          </a:prstGeom>
          <a:noFill/>
          <a:ln/>
        </p:spPr>
        <p:txBody>
          <a:bodyPr wrap="square" lIns="0" tIns="0" rIns="0" bIns="0" anchor="t">
            <a:normAutofit/>
          </a:bodyPr>
          <a:lstStyle/>
          <a:p>
            <a:pPr marL="0" lvl="0" indent="0" algn="l">
              <a:lnSpc>
                <a:spcPts val="2100"/>
              </a:lnSpc>
              <a:buNone/>
              <a:defRPr/>
            </a:pPr>
            <a:r>
              <a:rPr lang="en-US" sz="1500" b="1" kern="0" spc="50">
                <a:solidFill>
                  <a:srgbClr val="004EA2"/>
                </a:solidFill>
                <a:latin typeface="맑은 고딕"/>
                <a:ea typeface="맑은 고딕"/>
              </a:rPr>
              <a:t>원주시 차원의 지원체계로</a:t>
            </a:r>
            <a:endParaRPr lang="en-US" sz="1500">
              <a:latin typeface="맑은 고딕"/>
              <a:ea typeface="맑은 고딕"/>
            </a:endParaRPr>
          </a:p>
        </p:txBody>
      </p:sp>
      <p:sp>
        <p:nvSpPr>
          <p:cNvPr id="3" name="Text 1"/>
          <p:cNvSpPr>
            <a:spLocks noGrp="1"/>
          </p:cNvSpPr>
          <p:nvPr>
            <p:ph type="title"/>
          </p:nvPr>
        </p:nvSpPr>
        <p:spPr>
          <a:xfrm>
            <a:off x="812800" y="1231900"/>
            <a:ext cx="10883392" cy="553720"/>
          </a:xfrm>
          <a:prstGeom prst="rect">
            <a:avLst/>
          </a:prstGeom>
          <a:noFill/>
          <a:ln/>
        </p:spPr>
        <p:txBody>
          <a:bodyPr wrap="square" lIns="0" tIns="0" rIns="0" bIns="0" anchor="t">
            <a:normAutofit/>
          </a:bodyPr>
          <a:lstStyle/>
          <a:p>
            <a:pPr marL="0" lvl="0" indent="0" algn="l">
              <a:lnSpc>
                <a:spcPts val="4160"/>
              </a:lnSpc>
              <a:buNone/>
              <a:defRPr/>
            </a:pPr>
            <a:r>
              <a:rPr lang="en-US" sz="3200" b="1" i="0">
                <a:solidFill>
                  <a:srgbClr val="0B2D6B"/>
                </a:solidFill>
                <a:latin typeface="함초롬바탕"/>
                <a:ea typeface="함초롬바탕"/>
                <a:cs typeface="함초롬바탕"/>
              </a:rPr>
              <a:t>생애주기형 통합지원체계</a:t>
            </a:r>
            <a:endParaRPr lang="en-US" sz="3200">
              <a:latin typeface="함초롬바탕"/>
              <a:ea typeface="함초롬바탕"/>
              <a:cs typeface="함초롬바탕"/>
            </a:endParaRPr>
          </a:p>
        </p:txBody>
      </p:sp>
      <p:sp>
        <p:nvSpPr>
          <p:cNvPr id="4" name="Shape 2"/>
          <p:cNvSpPr/>
          <p:nvPr/>
        </p:nvSpPr>
        <p:spPr>
          <a:xfrm>
            <a:off x="815975" y="2691764"/>
            <a:ext cx="3075464" cy="1634490"/>
          </a:xfrm>
          <a:prstGeom prst="roundRect">
            <a:avLst>
              <a:gd name="adj" fmla="val 7576"/>
            </a:avLst>
          </a:prstGeom>
          <a:solidFill>
            <a:srgbClr val="FFFFFF"/>
          </a:solidFill>
          <a:ln w="6350">
            <a:solidFill>
              <a:srgbClr val="D6DFEC"/>
            </a:solidFill>
            <a:prstDash val="solid"/>
          </a:ln>
        </p:spPr>
      </p:sp>
      <p:sp>
        <p:nvSpPr>
          <p:cNvPr id="5" name="Text 3"/>
          <p:cNvSpPr/>
          <p:nvPr/>
        </p:nvSpPr>
        <p:spPr>
          <a:xfrm>
            <a:off x="1097280" y="2973071"/>
            <a:ext cx="2588239" cy="360680"/>
          </a:xfrm>
          <a:prstGeom prst="rect">
            <a:avLst/>
          </a:prstGeom>
          <a:noFill/>
          <a:ln/>
        </p:spPr>
        <p:txBody>
          <a:bodyPr wrap="square" lIns="0" tIns="0" rIns="0" bIns="0" rtlCol="0" anchor="t">
            <a:normAutofit/>
          </a:bodyPr>
          <a:lstStyle/>
          <a:p>
            <a:pPr marL="0" indent="0" algn="l">
              <a:lnSpc>
                <a:spcPts val="2640"/>
              </a:lnSpc>
              <a:buNone/>
            </a:pPr>
            <a:r>
              <a:rPr lang="en-US" sz="2200" b="1" dirty="0">
                <a:solidFill>
                  <a:srgbClr val="0B2D6B"/>
                </a:solidFill>
                <a:latin typeface="Noto Sans KR" pitchFamily="34" charset="0"/>
                <a:ea typeface="Noto Sans KR" pitchFamily="34" charset="-122"/>
                <a:cs typeface="Noto Sans KR" pitchFamily="34" charset="-120"/>
              </a:rPr>
              <a:t>영유아기</a:t>
            </a:r>
            <a:endParaRPr lang="en-US" sz="2200" dirty="0"/>
          </a:p>
        </p:txBody>
      </p:sp>
      <p:sp>
        <p:nvSpPr>
          <p:cNvPr id="6" name="Text 4"/>
          <p:cNvSpPr/>
          <p:nvPr/>
        </p:nvSpPr>
        <p:spPr>
          <a:xfrm>
            <a:off x="1097280" y="3435350"/>
            <a:ext cx="2588239" cy="635000"/>
          </a:xfrm>
          <a:prstGeom prst="rect">
            <a:avLst/>
          </a:prstGeom>
          <a:noFill/>
          <a:ln/>
        </p:spPr>
        <p:txBody>
          <a:bodyPr wrap="square" lIns="0" tIns="0" rIns="0" bIns="0" rtlCol="0" anchor="t">
            <a:normAutofit/>
          </a:bodyPr>
          <a:lstStyle/>
          <a:p>
            <a:pPr marL="0" indent="0" algn="l">
              <a:lnSpc>
                <a:spcPts val="2400"/>
              </a:lnSpc>
              <a:buNone/>
            </a:pPr>
            <a:r>
              <a:rPr lang="en-US" sz="1600" dirty="0">
                <a:solidFill>
                  <a:srgbClr val="4A5568"/>
                </a:solidFill>
                <a:latin typeface="Noto Sans KR" pitchFamily="34" charset="0"/>
                <a:ea typeface="Noto Sans KR" pitchFamily="34" charset="-122"/>
                <a:cs typeface="Noto Sans KR" pitchFamily="34" charset="-120"/>
              </a:rPr>
              <a:t>발달 관찰 · 부모상담으로</a:t>
            </a:r>
            <a:endParaRPr lang="en-US" sz="1600" dirty="0"/>
          </a:p>
          <a:p>
            <a:pPr marL="0" indent="0" algn="l">
              <a:lnSpc>
                <a:spcPts val="2400"/>
              </a:lnSpc>
              <a:buNone/>
            </a:pPr>
            <a:r>
              <a:rPr lang="en-US" sz="1600" dirty="0">
                <a:solidFill>
                  <a:srgbClr val="4A5568"/>
                </a:solidFill>
                <a:latin typeface="Noto Sans KR" pitchFamily="34" charset="0"/>
                <a:ea typeface="Noto Sans KR" pitchFamily="34" charset="-122"/>
                <a:cs typeface="Noto Sans KR" pitchFamily="34" charset="-120"/>
              </a:rPr>
              <a:t>어려움을 일찍 발견</a:t>
            </a:r>
            <a:endParaRPr lang="en-US" sz="1600" dirty="0"/>
          </a:p>
        </p:txBody>
      </p:sp>
      <p:pic>
        <p:nvPicPr>
          <p:cNvPr id="7" name="Image 0" descr="arrow-right"/>
          <p:cNvPicPr>
            <a:picLocks noChangeAspect="1"/>
          </p:cNvPicPr>
          <p:nvPr/>
        </p:nvPicPr>
        <p:blipFill>
          <a:blip r:embed="rId3"/>
          <a:srcRect/>
          <a:stretch/>
        </p:blipFill>
        <p:spPr>
          <a:xfrm>
            <a:off x="4021614" y="3382011"/>
            <a:ext cx="406400" cy="254000"/>
          </a:xfrm>
          <a:prstGeom prst="rect">
            <a:avLst/>
          </a:prstGeom>
        </p:spPr>
      </p:pic>
      <p:sp>
        <p:nvSpPr>
          <p:cNvPr id="8" name="Shape 5"/>
          <p:cNvSpPr/>
          <p:nvPr/>
        </p:nvSpPr>
        <p:spPr>
          <a:xfrm>
            <a:off x="4558189" y="2691764"/>
            <a:ext cx="3075543" cy="1634490"/>
          </a:xfrm>
          <a:prstGeom prst="roundRect">
            <a:avLst>
              <a:gd name="adj" fmla="val 7576"/>
            </a:avLst>
          </a:prstGeom>
          <a:solidFill>
            <a:srgbClr val="FFFFFF"/>
          </a:solidFill>
          <a:ln w="6350">
            <a:solidFill>
              <a:srgbClr val="D6DFEC"/>
            </a:solidFill>
            <a:prstDash val="solid"/>
          </a:ln>
        </p:spPr>
      </p:sp>
      <p:sp>
        <p:nvSpPr>
          <p:cNvPr id="9" name="Text 6"/>
          <p:cNvSpPr/>
          <p:nvPr/>
        </p:nvSpPr>
        <p:spPr>
          <a:xfrm>
            <a:off x="4839494" y="2973071"/>
            <a:ext cx="2588321" cy="360680"/>
          </a:xfrm>
          <a:prstGeom prst="rect">
            <a:avLst/>
          </a:prstGeom>
          <a:noFill/>
          <a:ln/>
        </p:spPr>
        <p:txBody>
          <a:bodyPr wrap="square" lIns="0" tIns="0" rIns="0" bIns="0" rtlCol="0" anchor="t">
            <a:normAutofit/>
          </a:bodyPr>
          <a:lstStyle/>
          <a:p>
            <a:pPr marL="0" indent="0" algn="l">
              <a:lnSpc>
                <a:spcPts val="2640"/>
              </a:lnSpc>
              <a:buNone/>
            </a:pPr>
            <a:r>
              <a:rPr lang="en-US" sz="2200" b="1" dirty="0">
                <a:solidFill>
                  <a:srgbClr val="0B2D6B"/>
                </a:solidFill>
                <a:latin typeface="Noto Sans KR" pitchFamily="34" charset="0"/>
                <a:ea typeface="Noto Sans KR" pitchFamily="34" charset="-122"/>
                <a:cs typeface="Noto Sans KR" pitchFamily="34" charset="-120"/>
              </a:rPr>
              <a:t>초등 저학년</a:t>
            </a:r>
            <a:endParaRPr lang="en-US" sz="2200" dirty="0"/>
          </a:p>
        </p:txBody>
      </p:sp>
      <p:sp>
        <p:nvSpPr>
          <p:cNvPr id="10" name="Text 7"/>
          <p:cNvSpPr/>
          <p:nvPr/>
        </p:nvSpPr>
        <p:spPr>
          <a:xfrm>
            <a:off x="4839494" y="3435350"/>
            <a:ext cx="2588321" cy="635000"/>
          </a:xfrm>
          <a:prstGeom prst="rect">
            <a:avLst/>
          </a:prstGeom>
          <a:noFill/>
          <a:ln/>
        </p:spPr>
        <p:txBody>
          <a:bodyPr wrap="square" lIns="0" tIns="0" rIns="0" bIns="0" rtlCol="0" anchor="t">
            <a:normAutofit/>
          </a:bodyPr>
          <a:lstStyle/>
          <a:p>
            <a:pPr marL="0" indent="0" algn="l">
              <a:lnSpc>
                <a:spcPts val="2400"/>
              </a:lnSpc>
              <a:buNone/>
            </a:pPr>
            <a:r>
              <a:rPr lang="en-US" sz="1600" dirty="0">
                <a:solidFill>
                  <a:srgbClr val="4A5568"/>
                </a:solidFill>
                <a:latin typeface="Noto Sans KR" pitchFamily="34" charset="0"/>
                <a:ea typeface="Noto Sans KR" pitchFamily="34" charset="-122"/>
                <a:cs typeface="Noto Sans KR" pitchFamily="34" charset="-120"/>
              </a:rPr>
              <a:t>기초 학습과</a:t>
            </a:r>
            <a:endParaRPr lang="en-US" sz="1600" dirty="0"/>
          </a:p>
          <a:p>
            <a:pPr marL="0" indent="0" algn="l">
              <a:lnSpc>
                <a:spcPts val="2400"/>
              </a:lnSpc>
              <a:buNone/>
            </a:pPr>
            <a:r>
              <a:rPr lang="en-US" sz="1600" dirty="0">
                <a:solidFill>
                  <a:srgbClr val="4A5568"/>
                </a:solidFill>
                <a:latin typeface="Noto Sans KR" pitchFamily="34" charset="0"/>
                <a:ea typeface="Noto Sans KR" pitchFamily="34" charset="-122"/>
                <a:cs typeface="Noto Sans KR" pitchFamily="34" charset="-120"/>
              </a:rPr>
              <a:t>사회성 지원</a:t>
            </a:r>
            <a:endParaRPr lang="en-US" sz="1600" dirty="0"/>
          </a:p>
        </p:txBody>
      </p:sp>
      <p:pic>
        <p:nvPicPr>
          <p:cNvPr id="11" name="Image 1" descr="arrow-right"/>
          <p:cNvPicPr>
            <a:picLocks noChangeAspect="1"/>
          </p:cNvPicPr>
          <p:nvPr/>
        </p:nvPicPr>
        <p:blipFill>
          <a:blip r:embed="rId3"/>
          <a:srcRect/>
          <a:stretch/>
        </p:blipFill>
        <p:spPr>
          <a:xfrm>
            <a:off x="7763907" y="3382011"/>
            <a:ext cx="406400" cy="254000"/>
          </a:xfrm>
          <a:prstGeom prst="rect">
            <a:avLst/>
          </a:prstGeom>
        </p:spPr>
      </p:pic>
      <p:sp>
        <p:nvSpPr>
          <p:cNvPr id="12" name="Shape 8"/>
          <p:cNvSpPr/>
          <p:nvPr/>
        </p:nvSpPr>
        <p:spPr>
          <a:xfrm>
            <a:off x="8300482" y="2691764"/>
            <a:ext cx="3075543" cy="1634490"/>
          </a:xfrm>
          <a:prstGeom prst="roundRect">
            <a:avLst>
              <a:gd name="adj" fmla="val 7576"/>
            </a:avLst>
          </a:prstGeom>
          <a:solidFill>
            <a:srgbClr val="FFFFFF"/>
          </a:solidFill>
          <a:ln w="6350">
            <a:solidFill>
              <a:srgbClr val="D6DFEC"/>
            </a:solidFill>
            <a:prstDash val="solid"/>
          </a:ln>
        </p:spPr>
      </p:sp>
      <p:sp>
        <p:nvSpPr>
          <p:cNvPr id="13" name="Text 9"/>
          <p:cNvSpPr/>
          <p:nvPr/>
        </p:nvSpPr>
        <p:spPr>
          <a:xfrm>
            <a:off x="8581787" y="2973071"/>
            <a:ext cx="2588321" cy="360680"/>
          </a:xfrm>
          <a:prstGeom prst="rect">
            <a:avLst/>
          </a:prstGeom>
          <a:noFill/>
          <a:ln/>
        </p:spPr>
        <p:txBody>
          <a:bodyPr wrap="square" lIns="0" tIns="0" rIns="0" bIns="0" rtlCol="0" anchor="t">
            <a:normAutofit/>
          </a:bodyPr>
          <a:lstStyle/>
          <a:p>
            <a:pPr marL="0" indent="0" algn="l">
              <a:lnSpc>
                <a:spcPts val="2640"/>
              </a:lnSpc>
              <a:buNone/>
            </a:pPr>
            <a:r>
              <a:rPr lang="en-US" sz="2200" b="1" dirty="0">
                <a:solidFill>
                  <a:srgbClr val="0B2D6B"/>
                </a:solidFill>
                <a:latin typeface="Noto Sans KR" pitchFamily="34" charset="0"/>
                <a:ea typeface="Noto Sans KR" pitchFamily="34" charset="-122"/>
                <a:cs typeface="Noto Sans KR" pitchFamily="34" charset="-120"/>
              </a:rPr>
              <a:t>청소년기</a:t>
            </a:r>
            <a:endParaRPr lang="en-US" sz="2200" dirty="0"/>
          </a:p>
        </p:txBody>
      </p:sp>
      <p:sp>
        <p:nvSpPr>
          <p:cNvPr id="14" name="Text 10"/>
          <p:cNvSpPr/>
          <p:nvPr/>
        </p:nvSpPr>
        <p:spPr>
          <a:xfrm>
            <a:off x="8581787" y="3435350"/>
            <a:ext cx="2588321" cy="635000"/>
          </a:xfrm>
          <a:prstGeom prst="rect">
            <a:avLst/>
          </a:prstGeom>
          <a:noFill/>
          <a:ln/>
        </p:spPr>
        <p:txBody>
          <a:bodyPr wrap="square" lIns="0" tIns="0" rIns="0" bIns="0" rtlCol="0" anchor="t">
            <a:normAutofit/>
          </a:bodyPr>
          <a:lstStyle/>
          <a:p>
            <a:pPr marL="0" indent="0" algn="l">
              <a:lnSpc>
                <a:spcPts val="2400"/>
              </a:lnSpc>
              <a:buNone/>
            </a:pPr>
            <a:r>
              <a:rPr lang="en-US" sz="1600" dirty="0">
                <a:solidFill>
                  <a:srgbClr val="4A5568"/>
                </a:solidFill>
                <a:latin typeface="Noto Sans KR" pitchFamily="34" charset="0"/>
                <a:ea typeface="Noto Sans KR" pitchFamily="34" charset="-122"/>
                <a:cs typeface="Noto Sans KR" pitchFamily="34" charset="-120"/>
              </a:rPr>
              <a:t>정서 · 대인관계 ·</a:t>
            </a:r>
            <a:endParaRPr lang="en-US" sz="1600" dirty="0"/>
          </a:p>
          <a:p>
            <a:pPr marL="0" indent="0" algn="l">
              <a:lnSpc>
                <a:spcPts val="2400"/>
              </a:lnSpc>
              <a:buNone/>
            </a:pPr>
            <a:r>
              <a:rPr lang="en-US" sz="1600" dirty="0">
                <a:solidFill>
                  <a:srgbClr val="4A5568"/>
                </a:solidFill>
                <a:latin typeface="Noto Sans KR" pitchFamily="34" charset="0"/>
                <a:ea typeface="Noto Sans KR" pitchFamily="34" charset="-122"/>
                <a:cs typeface="Noto Sans KR" pitchFamily="34" charset="-120"/>
              </a:rPr>
              <a:t>진로 지원</a:t>
            </a:r>
            <a:endParaRPr lang="en-US" sz="1600" dirty="0"/>
          </a:p>
        </p:txBody>
      </p:sp>
      <p:sp>
        <p:nvSpPr>
          <p:cNvPr id="15" name="Shape 11"/>
          <p:cNvSpPr/>
          <p:nvPr/>
        </p:nvSpPr>
        <p:spPr>
          <a:xfrm>
            <a:off x="812800" y="5257800"/>
            <a:ext cx="10566400" cy="787400"/>
          </a:xfrm>
          <a:prstGeom prst="roundRect">
            <a:avLst>
              <a:gd name="adj" fmla="val 16129"/>
            </a:avLst>
          </a:prstGeom>
          <a:solidFill>
            <a:srgbClr val="0B2D6B"/>
          </a:solidFill>
          <a:ln/>
        </p:spPr>
      </p:sp>
      <p:pic>
        <p:nvPicPr>
          <p:cNvPr id="16" name="Image 2" descr="Link"/>
          <p:cNvPicPr>
            <a:picLocks noChangeAspect="1"/>
          </p:cNvPicPr>
          <p:nvPr/>
        </p:nvPicPr>
        <p:blipFill rotWithShape="1">
          <a:blip r:embed="rId4"/>
          <a:srcRect/>
          <a:stretch>
            <a:fillRect/>
          </a:stretch>
        </p:blipFill>
        <p:spPr>
          <a:xfrm>
            <a:off x="2592780" y="5486400"/>
            <a:ext cx="330200" cy="330200"/>
          </a:xfrm>
          <a:prstGeom prst="rect">
            <a:avLst/>
          </a:prstGeom>
        </p:spPr>
      </p:pic>
      <p:sp>
        <p:nvSpPr>
          <p:cNvPr id="17" name="Text 12"/>
          <p:cNvSpPr/>
          <p:nvPr/>
        </p:nvSpPr>
        <p:spPr>
          <a:xfrm>
            <a:off x="3064383" y="5491482"/>
            <a:ext cx="6380226" cy="345440"/>
          </a:xfrm>
          <a:prstGeom prst="rect">
            <a:avLst/>
          </a:prstGeom>
          <a:noFill/>
          <a:ln/>
        </p:spPr>
        <p:txBody>
          <a:bodyPr wrap="square" lIns="0" tIns="0" rIns="0" bIns="0" anchor="t">
            <a:normAutofit/>
          </a:bodyPr>
          <a:lstStyle/>
          <a:p>
            <a:pPr marL="0" lvl="0" indent="0" algn="l">
              <a:lnSpc>
                <a:spcPts val="2520"/>
              </a:lnSpc>
              <a:buNone/>
              <a:defRPr/>
            </a:pPr>
            <a:r>
              <a:rPr lang="en-US" sz="1800">
                <a:solidFill>
                  <a:srgbClr val="F5F7FB"/>
                </a:solidFill>
                <a:latin typeface="맑은 고딕"/>
                <a:ea typeface="맑은 고딕"/>
              </a:rPr>
              <a:t>성장 단계가 바뀌어도, 한 번 시작된 지원은 끊기지 않도록</a:t>
            </a:r>
            <a:endParaRPr lang="en-US" sz="1800">
              <a:latin typeface="맑은 고딕"/>
              <a:ea typeface="맑은 고딕"/>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E8EFF8"/>
        </a:solidFill>
        <a:effectLst/>
      </p:bgPr>
    </p:bg>
    <p:spTree>
      <p:nvGrpSpPr>
        <p:cNvPr id="1" name=""/>
        <p:cNvGrpSpPr/>
        <p:nvPr/>
      </p:nvGrpSpPr>
      <p:grpSpPr>
        <a:xfrm>
          <a:off x="0" y="0"/>
          <a:ext cx="0" cy="0"/>
          <a:chOff x="0" y="0"/>
          <a:chExt cx="0" cy="0"/>
        </a:xfrm>
      </p:grpSpPr>
      <p:sp>
        <p:nvSpPr>
          <p:cNvPr id="2" name="Text 0"/>
          <p:cNvSpPr/>
          <p:nvPr/>
        </p:nvSpPr>
        <p:spPr>
          <a:xfrm>
            <a:off x="812800" y="812800"/>
            <a:ext cx="1962150" cy="1422400"/>
          </a:xfrm>
          <a:prstGeom prst="rect">
            <a:avLst/>
          </a:prstGeom>
          <a:noFill/>
          <a:ln/>
        </p:spPr>
        <p:txBody>
          <a:bodyPr wrap="square" lIns="0" tIns="0" rIns="0" bIns="0" rtlCol="0" anchor="t">
            <a:normAutofit/>
          </a:bodyPr>
          <a:lstStyle/>
          <a:p>
            <a:pPr marL="0" indent="0" algn="l">
              <a:lnSpc>
                <a:spcPts val="11000"/>
              </a:lnSpc>
              <a:buNone/>
            </a:pPr>
            <a:r>
              <a:rPr lang="en-US" sz="11000" b="1" dirty="0">
                <a:solidFill>
                  <a:srgbClr val="004EA2"/>
                </a:solidFill>
                <a:latin typeface="Noto Serif KR" pitchFamily="18" charset="0"/>
                <a:ea typeface="Noto Serif KR" pitchFamily="18" charset="-122"/>
                <a:cs typeface="Noto Serif KR" pitchFamily="18" charset="-120"/>
              </a:rPr>
              <a:t>01</a:t>
            </a:r>
            <a:endParaRPr lang="en-US" sz="11000" dirty="0"/>
          </a:p>
        </p:txBody>
      </p:sp>
      <p:sp>
        <p:nvSpPr>
          <p:cNvPr id="3" name="Text 1"/>
          <p:cNvSpPr/>
          <p:nvPr/>
        </p:nvSpPr>
        <p:spPr>
          <a:xfrm>
            <a:off x="3022600" y="812800"/>
            <a:ext cx="8607298" cy="292100"/>
          </a:xfrm>
          <a:prstGeom prst="rect">
            <a:avLst/>
          </a:prstGeom>
          <a:noFill/>
          <a:ln/>
        </p:spPr>
        <p:txBody>
          <a:bodyPr wrap="square" lIns="0" tIns="0" rIns="0" bIns="0" anchor="t">
            <a:normAutofit/>
          </a:bodyPr>
          <a:lstStyle/>
          <a:p>
            <a:pPr marL="0" lvl="0" indent="0" algn="l">
              <a:lnSpc>
                <a:spcPts val="2100"/>
              </a:lnSpc>
              <a:buNone/>
              <a:defRPr/>
            </a:pPr>
            <a:r>
              <a:rPr lang="en-US" sz="1500" b="1" kern="0" spc="50">
                <a:solidFill>
                  <a:srgbClr val="004EA2"/>
                </a:solidFill>
                <a:latin typeface="맑은 고딕"/>
                <a:ea typeface="맑은 고딕"/>
              </a:rPr>
              <a:t>제안 하나 · 기관 간 협력</a:t>
            </a:r>
            <a:endParaRPr lang="en-US" sz="1500">
              <a:latin typeface="맑은 고딕"/>
              <a:ea typeface="맑은 고딕"/>
            </a:endParaRPr>
          </a:p>
        </p:txBody>
      </p:sp>
      <p:sp>
        <p:nvSpPr>
          <p:cNvPr id="4" name="Text 2"/>
          <p:cNvSpPr>
            <a:spLocks noGrp="1"/>
          </p:cNvSpPr>
          <p:nvPr>
            <p:ph type="title"/>
          </p:nvPr>
        </p:nvSpPr>
        <p:spPr>
          <a:xfrm>
            <a:off x="3022600" y="1206500"/>
            <a:ext cx="8607298" cy="520700"/>
          </a:xfrm>
          <a:prstGeom prst="rect">
            <a:avLst/>
          </a:prstGeom>
          <a:noFill/>
          <a:ln/>
        </p:spPr>
        <p:txBody>
          <a:bodyPr wrap="square" lIns="0" tIns="0" rIns="0" bIns="0" anchor="t">
            <a:normAutofit/>
          </a:bodyPr>
          <a:lstStyle/>
          <a:p>
            <a:pPr marL="0" lvl="0" indent="0" algn="l">
              <a:lnSpc>
                <a:spcPts val="3900"/>
              </a:lnSpc>
              <a:buNone/>
              <a:defRPr/>
            </a:pPr>
            <a:r>
              <a:rPr lang="en-US" sz="3000" b="1" i="0">
                <a:solidFill>
                  <a:srgbClr val="0B2D6B"/>
                </a:solidFill>
                <a:latin typeface="함초롬바탕"/>
                <a:ea typeface="함초롬바탕"/>
                <a:cs typeface="함초롬바탕"/>
              </a:rPr>
              <a:t>가칭 ‘느린학습자 통합지원 협의체’ 구성</a:t>
            </a:r>
            <a:endParaRPr lang="en-US" sz="3000">
              <a:latin typeface="함초롬바탕"/>
              <a:ea typeface="함초롬바탕"/>
              <a:cs typeface="함초롬바탕"/>
            </a:endParaRPr>
          </a:p>
        </p:txBody>
      </p:sp>
      <p:sp>
        <p:nvSpPr>
          <p:cNvPr id="5" name="Text 3"/>
          <p:cNvSpPr/>
          <p:nvPr/>
        </p:nvSpPr>
        <p:spPr>
          <a:xfrm>
            <a:off x="3022600" y="1981200"/>
            <a:ext cx="8607298" cy="269240"/>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4A5568"/>
                </a:solidFill>
                <a:latin typeface="Noto Sans KR" pitchFamily="34" charset="0"/>
                <a:ea typeface="Noto Sans KR" pitchFamily="34" charset="-122"/>
                <a:cs typeface="Noto Sans KR" pitchFamily="34" charset="-120"/>
              </a:rPr>
              <a:t>함께 참여할 곳</a:t>
            </a:r>
            <a:endParaRPr lang="en-US" sz="1600" dirty="0"/>
          </a:p>
        </p:txBody>
      </p:sp>
      <p:sp>
        <p:nvSpPr>
          <p:cNvPr id="6" name="Text 4"/>
          <p:cNvSpPr/>
          <p:nvPr/>
        </p:nvSpPr>
        <p:spPr>
          <a:xfrm>
            <a:off x="3028950" y="2358389"/>
            <a:ext cx="1414780" cy="4013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2100"/>
              </a:lnSpc>
              <a:buNone/>
            </a:pPr>
            <a:r>
              <a:rPr lang="en-US" sz="1500" dirty="0">
                <a:solidFill>
                  <a:srgbClr val="0B2D6B"/>
                </a:solidFill>
                <a:latin typeface="Noto Sans KR" pitchFamily="34" charset="0"/>
                <a:ea typeface="Noto Sans KR" pitchFamily="34" charset="-122"/>
                <a:cs typeface="Noto Sans KR" pitchFamily="34" charset="-120"/>
              </a:rPr>
              <a:t>교육청소년과</a:t>
            </a:r>
            <a:endParaRPr lang="en-US" sz="1500" dirty="0"/>
          </a:p>
        </p:txBody>
      </p:sp>
      <p:sp>
        <p:nvSpPr>
          <p:cNvPr id="7" name="Text 5"/>
          <p:cNvSpPr/>
          <p:nvPr/>
        </p:nvSpPr>
        <p:spPr>
          <a:xfrm>
            <a:off x="4558030" y="2358389"/>
            <a:ext cx="1414780" cy="4013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2100"/>
              </a:lnSpc>
              <a:buNone/>
            </a:pPr>
            <a:r>
              <a:rPr lang="en-US" sz="1500" dirty="0">
                <a:solidFill>
                  <a:srgbClr val="0B2D6B"/>
                </a:solidFill>
                <a:latin typeface="Noto Sans KR" pitchFamily="34" charset="0"/>
                <a:ea typeface="Noto Sans KR" pitchFamily="34" charset="-122"/>
                <a:cs typeface="Noto Sans KR" pitchFamily="34" charset="-120"/>
              </a:rPr>
              <a:t>장애인복지과</a:t>
            </a:r>
            <a:endParaRPr lang="en-US" sz="1500" dirty="0"/>
          </a:p>
        </p:txBody>
      </p:sp>
      <p:sp>
        <p:nvSpPr>
          <p:cNvPr id="8" name="Text 6"/>
          <p:cNvSpPr/>
          <p:nvPr/>
        </p:nvSpPr>
        <p:spPr>
          <a:xfrm>
            <a:off x="3046254" y="2867658"/>
            <a:ext cx="1940560" cy="401320"/>
          </a:xfrm>
          <a:prstGeom prst="roundRect">
            <a:avLst>
              <a:gd name="adj" fmla="val 50000"/>
            </a:avLst>
          </a:prstGeom>
          <a:solidFill>
            <a:srgbClr val="FFFFFF"/>
          </a:solidFill>
          <a:ln w="12700">
            <a:solidFill>
              <a:srgbClr val="0B2D6B"/>
            </a:solidFill>
            <a:prstDash val="solid"/>
          </a:ln>
        </p:spPr>
        <p:txBody>
          <a:bodyPr wrap="none" lIns="0" tIns="0" rIns="0" bIns="0" anchor="ctr">
            <a:normAutofit/>
          </a:bodyPr>
          <a:lstStyle/>
          <a:p>
            <a:pPr marL="0" lvl="0" indent="0" algn="ctr">
              <a:lnSpc>
                <a:spcPts val="2100"/>
              </a:lnSpc>
              <a:buNone/>
              <a:defRPr/>
            </a:pPr>
            <a:r>
              <a:rPr lang="en-US" sz="1500">
                <a:solidFill>
                  <a:srgbClr val="0B2D6B"/>
                </a:solidFill>
                <a:latin typeface="Noto Sans KR"/>
                <a:ea typeface="Noto Sans KR"/>
                <a:cs typeface="Noto Sans KR"/>
              </a:rPr>
              <a:t>청소년상담복지센터</a:t>
            </a:r>
            <a:endParaRPr lang="en-US" sz="1500"/>
          </a:p>
        </p:txBody>
      </p:sp>
      <p:sp>
        <p:nvSpPr>
          <p:cNvPr id="9" name="Text 7"/>
          <p:cNvSpPr/>
          <p:nvPr/>
        </p:nvSpPr>
        <p:spPr>
          <a:xfrm>
            <a:off x="5118735" y="2867658"/>
            <a:ext cx="1414780" cy="401320"/>
          </a:xfrm>
          <a:prstGeom prst="roundRect">
            <a:avLst>
              <a:gd name="adj" fmla="val 50000"/>
            </a:avLst>
          </a:prstGeom>
          <a:solidFill>
            <a:srgbClr val="FFFFFF"/>
          </a:solidFill>
          <a:ln w="12700">
            <a:solidFill>
              <a:srgbClr val="0B2D6B"/>
            </a:solidFill>
            <a:prstDash val="solid"/>
          </a:ln>
        </p:spPr>
        <p:txBody>
          <a:bodyPr wrap="none" lIns="0" tIns="0" rIns="0" bIns="0" anchor="ctr">
            <a:normAutofit/>
          </a:bodyPr>
          <a:lstStyle/>
          <a:p>
            <a:pPr marL="0" lvl="0" indent="0" algn="ctr">
              <a:lnSpc>
                <a:spcPts val="2100"/>
              </a:lnSpc>
              <a:buNone/>
              <a:defRPr/>
            </a:pPr>
            <a:r>
              <a:rPr lang="en-US" sz="1500">
                <a:solidFill>
                  <a:srgbClr val="0B2D6B"/>
                </a:solidFill>
                <a:latin typeface="Noto Sans KR"/>
                <a:ea typeface="Noto Sans KR"/>
                <a:cs typeface="Noto Sans KR"/>
              </a:rPr>
              <a:t>장애인복지관</a:t>
            </a:r>
            <a:endParaRPr lang="en-US" sz="1500"/>
          </a:p>
        </p:txBody>
      </p:sp>
      <p:sp>
        <p:nvSpPr>
          <p:cNvPr id="10" name="Text 8"/>
          <p:cNvSpPr/>
          <p:nvPr/>
        </p:nvSpPr>
        <p:spPr>
          <a:xfrm>
            <a:off x="6665435" y="2890520"/>
            <a:ext cx="713740" cy="401320"/>
          </a:xfrm>
          <a:prstGeom prst="roundRect">
            <a:avLst>
              <a:gd name="adj" fmla="val 50000"/>
            </a:avLst>
          </a:prstGeom>
          <a:solidFill>
            <a:srgbClr val="FFFFFF"/>
          </a:solidFill>
          <a:ln w="12700">
            <a:solidFill>
              <a:srgbClr val="0B2D6B"/>
            </a:solidFill>
            <a:prstDash val="solid"/>
          </a:ln>
        </p:spPr>
        <p:txBody>
          <a:bodyPr wrap="none" lIns="0" tIns="0" rIns="0" bIns="0" anchor="ctr">
            <a:normAutofit/>
          </a:bodyPr>
          <a:lstStyle/>
          <a:p>
            <a:pPr marL="0" lvl="0" indent="0" algn="ctr">
              <a:lnSpc>
                <a:spcPts val="2100"/>
              </a:lnSpc>
              <a:buNone/>
              <a:defRPr/>
            </a:pPr>
            <a:r>
              <a:rPr lang="en-US" sz="1500">
                <a:solidFill>
                  <a:srgbClr val="0B2D6B"/>
                </a:solidFill>
                <a:latin typeface="Noto Sans KR"/>
                <a:ea typeface="Noto Sans KR"/>
                <a:cs typeface="Noto Sans KR"/>
              </a:rPr>
              <a:t>학교</a:t>
            </a:r>
            <a:endParaRPr lang="en-US" sz="1500"/>
          </a:p>
        </p:txBody>
      </p:sp>
      <p:sp>
        <p:nvSpPr>
          <p:cNvPr id="11" name="Text 9"/>
          <p:cNvSpPr/>
          <p:nvPr/>
        </p:nvSpPr>
        <p:spPr>
          <a:xfrm>
            <a:off x="7511095" y="2890520"/>
            <a:ext cx="1457643" cy="401320"/>
          </a:xfrm>
          <a:prstGeom prst="roundRect">
            <a:avLst>
              <a:gd name="adj" fmla="val 50000"/>
            </a:avLst>
          </a:prstGeom>
          <a:solidFill>
            <a:srgbClr val="FFFFFF"/>
          </a:solidFill>
          <a:ln w="12700">
            <a:solidFill>
              <a:srgbClr val="0B2D6B"/>
            </a:solidFill>
            <a:prstDash val="solid"/>
          </a:ln>
        </p:spPr>
        <p:txBody>
          <a:bodyPr wrap="none" lIns="0" tIns="0" rIns="0" bIns="0" anchor="ctr">
            <a:normAutofit/>
          </a:bodyPr>
          <a:lstStyle/>
          <a:p>
            <a:pPr marL="0" lvl="0" indent="0" algn="ctr">
              <a:lnSpc>
                <a:spcPts val="2100"/>
              </a:lnSpc>
              <a:buNone/>
              <a:defRPr/>
            </a:pPr>
            <a:r>
              <a:rPr lang="en-US" sz="1500">
                <a:solidFill>
                  <a:srgbClr val="0B2D6B"/>
                </a:solidFill>
                <a:latin typeface="Noto Sans KR"/>
                <a:ea typeface="Noto Sans KR"/>
                <a:cs typeface="Noto Sans KR"/>
              </a:rPr>
              <a:t>지역 전문기관</a:t>
            </a:r>
            <a:endParaRPr lang="en-US" sz="1500"/>
          </a:p>
        </p:txBody>
      </p:sp>
      <p:sp>
        <p:nvSpPr>
          <p:cNvPr id="12" name="Text 10"/>
          <p:cNvSpPr/>
          <p:nvPr/>
        </p:nvSpPr>
        <p:spPr>
          <a:xfrm>
            <a:off x="3022600" y="3561082"/>
            <a:ext cx="8607298" cy="269240"/>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4A5568"/>
                </a:solidFill>
                <a:latin typeface="Noto Sans KR" pitchFamily="34" charset="0"/>
                <a:ea typeface="Noto Sans KR" pitchFamily="34" charset="-122"/>
                <a:cs typeface="Noto Sans KR" pitchFamily="34" charset="-120"/>
              </a:rPr>
              <a:t>함께 마련할 절차</a:t>
            </a:r>
            <a:endParaRPr lang="en-US" sz="1600" dirty="0"/>
          </a:p>
        </p:txBody>
      </p:sp>
      <p:sp>
        <p:nvSpPr>
          <p:cNvPr id="13" name="Text 11"/>
          <p:cNvSpPr/>
          <p:nvPr/>
        </p:nvSpPr>
        <p:spPr>
          <a:xfrm>
            <a:off x="3022600" y="3931921"/>
            <a:ext cx="1124903" cy="419100"/>
          </a:xfrm>
          <a:prstGeom prst="roundRect">
            <a:avLst>
              <a:gd name="adj" fmla="val 50000"/>
            </a:avLst>
          </a:prstGeom>
          <a:solidFill>
            <a:srgbClr val="0B2D6B"/>
          </a:solidFill>
          <a:ln/>
        </p:spPr>
        <p:txBody>
          <a:bodyPr wrap="none" lIns="0" tIns="0" rIns="0" bIns="0" rtlCol="0" anchor="ctr">
            <a:normAutofit/>
          </a:bodyPr>
          <a:lstStyle/>
          <a:p>
            <a:pPr marL="0" indent="0" algn="ctr">
              <a:lnSpc>
                <a:spcPts val="2100"/>
              </a:lnSpc>
              <a:buNone/>
            </a:pPr>
            <a:r>
              <a:rPr lang="en-US" sz="1500" dirty="0">
                <a:solidFill>
                  <a:srgbClr val="F5F7FB"/>
                </a:solidFill>
                <a:latin typeface="Noto Sans KR" pitchFamily="34" charset="0"/>
                <a:ea typeface="Noto Sans KR" pitchFamily="34" charset="-122"/>
                <a:cs typeface="Noto Sans KR" pitchFamily="34" charset="-120"/>
              </a:rPr>
              <a:t>조기 발견</a:t>
            </a:r>
            <a:endParaRPr lang="en-US" sz="1500" dirty="0"/>
          </a:p>
        </p:txBody>
      </p:sp>
      <p:sp>
        <p:nvSpPr>
          <p:cNvPr id="14" name="Text 12"/>
          <p:cNvSpPr/>
          <p:nvPr/>
        </p:nvSpPr>
        <p:spPr>
          <a:xfrm>
            <a:off x="4249103" y="3931921"/>
            <a:ext cx="1475423" cy="419100"/>
          </a:xfrm>
          <a:prstGeom prst="roundRect">
            <a:avLst>
              <a:gd name="adj" fmla="val 50000"/>
            </a:avLst>
          </a:prstGeom>
          <a:solidFill>
            <a:srgbClr val="0B2D6B"/>
          </a:solidFill>
          <a:ln/>
        </p:spPr>
        <p:txBody>
          <a:bodyPr wrap="none" lIns="0" tIns="0" rIns="0" bIns="0" rtlCol="0" anchor="ctr">
            <a:normAutofit/>
          </a:bodyPr>
          <a:lstStyle/>
          <a:p>
            <a:pPr marL="0" indent="0" algn="ctr">
              <a:lnSpc>
                <a:spcPts val="2100"/>
              </a:lnSpc>
              <a:buNone/>
            </a:pPr>
            <a:r>
              <a:rPr lang="en-US" sz="1500" dirty="0">
                <a:solidFill>
                  <a:srgbClr val="F5F7FB"/>
                </a:solidFill>
                <a:latin typeface="Noto Sans KR" pitchFamily="34" charset="0"/>
                <a:ea typeface="Noto Sans KR" pitchFamily="34" charset="-122"/>
                <a:cs typeface="Noto Sans KR" pitchFamily="34" charset="-120"/>
              </a:rPr>
              <a:t>전문검사 연계</a:t>
            </a:r>
            <a:endParaRPr lang="en-US" sz="1500" dirty="0"/>
          </a:p>
        </p:txBody>
      </p:sp>
      <p:sp>
        <p:nvSpPr>
          <p:cNvPr id="15" name="Text 13"/>
          <p:cNvSpPr/>
          <p:nvPr/>
        </p:nvSpPr>
        <p:spPr>
          <a:xfrm>
            <a:off x="5826125" y="3931921"/>
            <a:ext cx="1475423" cy="419100"/>
          </a:xfrm>
          <a:prstGeom prst="roundRect">
            <a:avLst>
              <a:gd name="adj" fmla="val 50000"/>
            </a:avLst>
          </a:prstGeom>
          <a:solidFill>
            <a:srgbClr val="0B2D6B"/>
          </a:solidFill>
          <a:ln/>
        </p:spPr>
        <p:txBody>
          <a:bodyPr wrap="none" lIns="0" tIns="0" rIns="0" bIns="0" rtlCol="0" anchor="ctr">
            <a:normAutofit/>
          </a:bodyPr>
          <a:lstStyle/>
          <a:p>
            <a:pPr marL="0" indent="0" algn="ctr">
              <a:lnSpc>
                <a:spcPts val="2100"/>
              </a:lnSpc>
              <a:buNone/>
            </a:pPr>
            <a:r>
              <a:rPr lang="en-US" sz="1500" dirty="0">
                <a:solidFill>
                  <a:srgbClr val="F5F7FB"/>
                </a:solidFill>
                <a:latin typeface="Noto Sans KR" pitchFamily="34" charset="0"/>
                <a:ea typeface="Noto Sans KR" pitchFamily="34" charset="-122"/>
                <a:cs typeface="Noto Sans KR" pitchFamily="34" charset="-120"/>
              </a:rPr>
              <a:t>공동 사례관리</a:t>
            </a:r>
            <a:endParaRPr lang="en-US" sz="1500" dirty="0"/>
          </a:p>
        </p:txBody>
      </p:sp>
      <p:sp>
        <p:nvSpPr>
          <p:cNvPr id="16" name="Text 14"/>
          <p:cNvSpPr/>
          <p:nvPr/>
        </p:nvSpPr>
        <p:spPr>
          <a:xfrm>
            <a:off x="7403147" y="3931921"/>
            <a:ext cx="1300163" cy="419100"/>
          </a:xfrm>
          <a:prstGeom prst="roundRect">
            <a:avLst>
              <a:gd name="adj" fmla="val 50000"/>
            </a:avLst>
          </a:prstGeom>
          <a:solidFill>
            <a:srgbClr val="0B2D6B"/>
          </a:solidFill>
          <a:ln/>
        </p:spPr>
        <p:txBody>
          <a:bodyPr wrap="none" lIns="0" tIns="0" rIns="0" bIns="0" rtlCol="0" anchor="ctr">
            <a:normAutofit/>
          </a:bodyPr>
          <a:lstStyle/>
          <a:p>
            <a:pPr marL="0" indent="0" algn="ctr">
              <a:lnSpc>
                <a:spcPts val="2100"/>
              </a:lnSpc>
              <a:buNone/>
            </a:pPr>
            <a:r>
              <a:rPr lang="en-US" sz="1500" dirty="0">
                <a:solidFill>
                  <a:srgbClr val="F5F7FB"/>
                </a:solidFill>
                <a:latin typeface="Noto Sans KR" pitchFamily="34" charset="0"/>
                <a:ea typeface="Noto Sans KR" pitchFamily="34" charset="-122"/>
                <a:cs typeface="Noto Sans KR" pitchFamily="34" charset="-120"/>
              </a:rPr>
              <a:t>서비스 의뢰</a:t>
            </a:r>
            <a:endParaRPr lang="en-US" sz="1500" dirty="0"/>
          </a:p>
        </p:txBody>
      </p:sp>
      <p:sp>
        <p:nvSpPr>
          <p:cNvPr id="17" name="Text 15"/>
          <p:cNvSpPr/>
          <p:nvPr/>
        </p:nvSpPr>
        <p:spPr>
          <a:xfrm>
            <a:off x="8804910" y="3931921"/>
            <a:ext cx="1693545" cy="419100"/>
          </a:xfrm>
          <a:prstGeom prst="roundRect">
            <a:avLst>
              <a:gd name="adj" fmla="val 50000"/>
            </a:avLst>
          </a:prstGeom>
          <a:solidFill>
            <a:srgbClr val="0B2D6B"/>
          </a:solidFill>
          <a:ln/>
        </p:spPr>
        <p:txBody>
          <a:bodyPr wrap="none" lIns="0" tIns="0" rIns="0" bIns="0" rtlCol="0" anchor="ctr">
            <a:normAutofit/>
          </a:bodyPr>
          <a:lstStyle/>
          <a:p>
            <a:pPr marL="0" indent="0" algn="ctr">
              <a:lnSpc>
                <a:spcPts val="2100"/>
              </a:lnSpc>
              <a:buNone/>
            </a:pPr>
            <a:r>
              <a:rPr lang="en-US" sz="1500" dirty="0">
                <a:solidFill>
                  <a:srgbClr val="F5F7FB"/>
                </a:solidFill>
                <a:latin typeface="Noto Sans KR" pitchFamily="34" charset="0"/>
                <a:ea typeface="Noto Sans KR" pitchFamily="34" charset="-122"/>
                <a:cs typeface="Noto Sans KR" pitchFamily="34" charset="-120"/>
              </a:rPr>
              <a:t>연령 전환기 인계</a:t>
            </a:r>
            <a:endParaRPr lang="en-US" sz="15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E8EFF8"/>
        </a:solidFill>
        <a:effectLst/>
      </p:bgPr>
    </p:bg>
    <p:spTree>
      <p:nvGrpSpPr>
        <p:cNvPr id="1" name=""/>
        <p:cNvGrpSpPr/>
        <p:nvPr/>
      </p:nvGrpSpPr>
      <p:grpSpPr>
        <a:xfrm>
          <a:off x="0" y="0"/>
          <a:ext cx="0" cy="0"/>
          <a:chOff x="0" y="0"/>
          <a:chExt cx="0" cy="0"/>
        </a:xfrm>
      </p:grpSpPr>
      <p:sp>
        <p:nvSpPr>
          <p:cNvPr id="2" name="Text 0"/>
          <p:cNvSpPr/>
          <p:nvPr/>
        </p:nvSpPr>
        <p:spPr>
          <a:xfrm>
            <a:off x="812800" y="812800"/>
            <a:ext cx="1962150" cy="1422400"/>
          </a:xfrm>
          <a:prstGeom prst="rect">
            <a:avLst/>
          </a:prstGeom>
          <a:noFill/>
          <a:ln/>
        </p:spPr>
        <p:txBody>
          <a:bodyPr wrap="square" lIns="0" tIns="0" rIns="0" bIns="0" rtlCol="0" anchor="t">
            <a:normAutofit/>
          </a:bodyPr>
          <a:lstStyle/>
          <a:p>
            <a:pPr marL="0" indent="0" algn="l">
              <a:lnSpc>
                <a:spcPts val="11000"/>
              </a:lnSpc>
              <a:buNone/>
            </a:pPr>
            <a:r>
              <a:rPr lang="en-US" sz="11000" b="1" dirty="0">
                <a:solidFill>
                  <a:srgbClr val="004EA2"/>
                </a:solidFill>
                <a:latin typeface="Noto Serif KR" pitchFamily="18" charset="0"/>
                <a:ea typeface="Noto Serif KR" pitchFamily="18" charset="-122"/>
                <a:cs typeface="Noto Serif KR" pitchFamily="18" charset="-120"/>
              </a:rPr>
              <a:t>02</a:t>
            </a:r>
            <a:endParaRPr lang="en-US" sz="11000" dirty="0"/>
          </a:p>
        </p:txBody>
      </p:sp>
      <p:sp>
        <p:nvSpPr>
          <p:cNvPr id="3" name="Text 1"/>
          <p:cNvSpPr/>
          <p:nvPr/>
        </p:nvSpPr>
        <p:spPr>
          <a:xfrm>
            <a:off x="3022600" y="812800"/>
            <a:ext cx="8607298" cy="292100"/>
          </a:xfrm>
          <a:prstGeom prst="rect">
            <a:avLst/>
          </a:prstGeom>
          <a:noFill/>
          <a:ln/>
        </p:spPr>
        <p:txBody>
          <a:bodyPr wrap="square" lIns="0" tIns="0" rIns="0" bIns="0" anchor="t">
            <a:normAutofit/>
          </a:bodyPr>
          <a:lstStyle/>
          <a:p>
            <a:pPr marL="0" lvl="0" indent="0" algn="l">
              <a:lnSpc>
                <a:spcPts val="2100"/>
              </a:lnSpc>
              <a:buNone/>
              <a:defRPr/>
            </a:pPr>
            <a:r>
              <a:rPr lang="en-US" sz="1500" b="1" kern="0" spc="50">
                <a:solidFill>
                  <a:srgbClr val="004EA2"/>
                </a:solidFill>
                <a:latin typeface="맑은 고딕"/>
                <a:ea typeface="맑은 고딕"/>
              </a:rPr>
              <a:t>제안 둘 · 조기 발견 · 초기 지원</a:t>
            </a:r>
            <a:endParaRPr lang="en-US" sz="1500">
              <a:latin typeface="맑은 고딕"/>
              <a:ea typeface="맑은 고딕"/>
            </a:endParaRPr>
          </a:p>
        </p:txBody>
      </p:sp>
      <p:sp>
        <p:nvSpPr>
          <p:cNvPr id="4" name="Text 2"/>
          <p:cNvSpPr>
            <a:spLocks noGrp="1"/>
          </p:cNvSpPr>
          <p:nvPr>
            <p:ph type="title"/>
          </p:nvPr>
        </p:nvSpPr>
        <p:spPr>
          <a:xfrm>
            <a:off x="3022600" y="1206500"/>
            <a:ext cx="8607298" cy="1016000"/>
          </a:xfrm>
          <a:prstGeom prst="rect">
            <a:avLst/>
          </a:prstGeom>
          <a:noFill/>
          <a:ln/>
        </p:spPr>
        <p:txBody>
          <a:bodyPr wrap="square" lIns="0" tIns="0" rIns="0" bIns="0" anchor="t">
            <a:normAutofit/>
          </a:bodyPr>
          <a:lstStyle/>
          <a:p>
            <a:pPr marL="0" lvl="0" indent="0" algn="l">
              <a:lnSpc>
                <a:spcPts val="3900"/>
              </a:lnSpc>
              <a:buNone/>
              <a:defRPr/>
            </a:pPr>
            <a:r>
              <a:rPr lang="en-US" sz="3000" b="1" i="0">
                <a:solidFill>
                  <a:srgbClr val="0B2D6B"/>
                </a:solidFill>
                <a:latin typeface="함초롬바탕"/>
                <a:ea typeface="함초롬바탕"/>
                <a:cs typeface="함초롬바탕"/>
              </a:rPr>
              <a:t>취학 전 · 초등 저학년 아동을 위한</a:t>
            </a:r>
          </a:p>
          <a:p>
            <a:pPr marL="0" lvl="0" indent="0" algn="l">
              <a:lnSpc>
                <a:spcPts val="3900"/>
              </a:lnSpc>
              <a:buNone/>
              <a:defRPr/>
            </a:pPr>
            <a:r>
              <a:rPr lang="en-US" sz="3000" b="1" i="0">
                <a:solidFill>
                  <a:srgbClr val="0B2D6B"/>
                </a:solidFill>
                <a:latin typeface="함초롬바탕"/>
                <a:ea typeface="함초롬바탕"/>
                <a:cs typeface="함초롬바탕"/>
              </a:rPr>
              <a:t>조기 발견 및 지원체계 마련</a:t>
            </a:r>
            <a:endParaRPr lang="en-US" sz="3000">
              <a:latin typeface="함초롬바탕"/>
              <a:ea typeface="함초롬바탕"/>
              <a:cs typeface="함초롬바탕"/>
            </a:endParaRPr>
          </a:p>
        </p:txBody>
      </p:sp>
      <p:sp>
        <p:nvSpPr>
          <p:cNvPr id="5" name="Text 3"/>
          <p:cNvSpPr/>
          <p:nvPr/>
        </p:nvSpPr>
        <p:spPr>
          <a:xfrm>
            <a:off x="3022600" y="2451100"/>
            <a:ext cx="8607298" cy="269240"/>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4A5568"/>
                </a:solidFill>
                <a:latin typeface="Noto Sans KR" pitchFamily="34" charset="0"/>
                <a:ea typeface="Noto Sans KR" pitchFamily="34" charset="-122"/>
                <a:cs typeface="Noto Sans KR" pitchFamily="34" charset="-120"/>
              </a:rPr>
              <a:t>아이와 가족을 가까이에서 만나는 기관에서</a:t>
            </a:r>
            <a:endParaRPr lang="en-US" sz="1600" dirty="0"/>
          </a:p>
        </p:txBody>
      </p:sp>
      <p:sp>
        <p:nvSpPr>
          <p:cNvPr id="6" name="Text 4"/>
          <p:cNvSpPr/>
          <p:nvPr/>
        </p:nvSpPr>
        <p:spPr>
          <a:xfrm>
            <a:off x="3028950" y="2828289"/>
            <a:ext cx="1064260" cy="4013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2100"/>
              </a:lnSpc>
              <a:buNone/>
            </a:pPr>
            <a:r>
              <a:rPr lang="en-US" sz="1500" dirty="0">
                <a:solidFill>
                  <a:srgbClr val="0B2D6B"/>
                </a:solidFill>
                <a:latin typeface="Noto Sans KR" pitchFamily="34" charset="0"/>
                <a:ea typeface="Noto Sans KR" pitchFamily="34" charset="-122"/>
                <a:cs typeface="Noto Sans KR" pitchFamily="34" charset="-120"/>
              </a:rPr>
              <a:t>어린이집</a:t>
            </a:r>
            <a:endParaRPr lang="en-US" sz="1500" dirty="0"/>
          </a:p>
        </p:txBody>
      </p:sp>
      <p:sp>
        <p:nvSpPr>
          <p:cNvPr id="7" name="Text 5"/>
          <p:cNvSpPr/>
          <p:nvPr/>
        </p:nvSpPr>
        <p:spPr>
          <a:xfrm>
            <a:off x="4207510" y="2828289"/>
            <a:ext cx="889000" cy="4013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2100"/>
              </a:lnSpc>
              <a:buNone/>
            </a:pPr>
            <a:r>
              <a:rPr lang="en-US" sz="1500" dirty="0">
                <a:solidFill>
                  <a:srgbClr val="0B2D6B"/>
                </a:solidFill>
                <a:latin typeface="Noto Sans KR" pitchFamily="34" charset="0"/>
                <a:ea typeface="Noto Sans KR" pitchFamily="34" charset="-122"/>
                <a:cs typeface="Noto Sans KR" pitchFamily="34" charset="-120"/>
              </a:rPr>
              <a:t>유치원</a:t>
            </a:r>
            <a:endParaRPr lang="en-US" sz="1500" dirty="0"/>
          </a:p>
        </p:txBody>
      </p:sp>
      <p:sp>
        <p:nvSpPr>
          <p:cNvPr id="8" name="Text 6"/>
          <p:cNvSpPr/>
          <p:nvPr/>
        </p:nvSpPr>
        <p:spPr>
          <a:xfrm>
            <a:off x="5210810" y="2828289"/>
            <a:ext cx="1064260" cy="4013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2100"/>
              </a:lnSpc>
              <a:buNone/>
            </a:pPr>
            <a:r>
              <a:rPr lang="en-US" sz="1500" dirty="0">
                <a:solidFill>
                  <a:srgbClr val="0B2D6B"/>
                </a:solidFill>
                <a:latin typeface="Noto Sans KR" pitchFamily="34" charset="0"/>
                <a:ea typeface="Noto Sans KR" pitchFamily="34" charset="-122"/>
                <a:cs typeface="Noto Sans KR" pitchFamily="34" charset="-120"/>
              </a:rPr>
              <a:t>초등학교</a:t>
            </a:r>
            <a:endParaRPr lang="en-US" sz="1500" dirty="0"/>
          </a:p>
        </p:txBody>
      </p:sp>
      <p:sp>
        <p:nvSpPr>
          <p:cNvPr id="9" name="Text 7"/>
          <p:cNvSpPr/>
          <p:nvPr/>
        </p:nvSpPr>
        <p:spPr>
          <a:xfrm>
            <a:off x="6389370" y="2828289"/>
            <a:ext cx="889000" cy="4013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2100"/>
              </a:lnSpc>
              <a:buNone/>
            </a:pPr>
            <a:r>
              <a:rPr lang="en-US" sz="1500" dirty="0">
                <a:solidFill>
                  <a:srgbClr val="0B2D6B"/>
                </a:solidFill>
                <a:latin typeface="Noto Sans KR" pitchFamily="34" charset="0"/>
                <a:ea typeface="Noto Sans KR" pitchFamily="34" charset="-122"/>
                <a:cs typeface="Noto Sans KR" pitchFamily="34" charset="-120"/>
              </a:rPr>
              <a:t>보건소</a:t>
            </a:r>
            <a:endParaRPr lang="en-US" sz="1500" dirty="0"/>
          </a:p>
        </p:txBody>
      </p:sp>
      <p:sp>
        <p:nvSpPr>
          <p:cNvPr id="10" name="Text 8"/>
          <p:cNvSpPr/>
          <p:nvPr/>
        </p:nvSpPr>
        <p:spPr>
          <a:xfrm>
            <a:off x="7392670" y="2828289"/>
            <a:ext cx="889000" cy="401320"/>
          </a:xfrm>
          <a:prstGeom prst="roundRect">
            <a:avLst>
              <a:gd name="adj" fmla="val 50000"/>
            </a:avLst>
          </a:prstGeom>
          <a:solidFill>
            <a:srgbClr val="FFFFFF"/>
          </a:solidFill>
          <a:ln w="12700">
            <a:solidFill>
              <a:srgbClr val="0B2D6B"/>
            </a:solidFill>
            <a:prstDash val="solid"/>
          </a:ln>
        </p:spPr>
        <p:txBody>
          <a:bodyPr wrap="none" lIns="0" tIns="0" rIns="0" bIns="0" rtlCol="0" anchor="ctr">
            <a:normAutofit/>
          </a:bodyPr>
          <a:lstStyle/>
          <a:p>
            <a:pPr marL="0" indent="0" algn="ctr">
              <a:lnSpc>
                <a:spcPts val="2100"/>
              </a:lnSpc>
              <a:buNone/>
            </a:pPr>
            <a:r>
              <a:rPr lang="en-US" sz="1500" dirty="0">
                <a:solidFill>
                  <a:srgbClr val="0B2D6B"/>
                </a:solidFill>
                <a:latin typeface="Noto Sans KR" pitchFamily="34" charset="0"/>
                <a:ea typeface="Noto Sans KR" pitchFamily="34" charset="-122"/>
                <a:cs typeface="Noto Sans KR" pitchFamily="34" charset="-120"/>
              </a:rPr>
              <a:t>복지관</a:t>
            </a:r>
            <a:endParaRPr lang="en-US" sz="1500" dirty="0"/>
          </a:p>
        </p:txBody>
      </p:sp>
      <p:sp>
        <p:nvSpPr>
          <p:cNvPr id="11" name="Text 9"/>
          <p:cNvSpPr/>
          <p:nvPr/>
        </p:nvSpPr>
        <p:spPr>
          <a:xfrm>
            <a:off x="3022600" y="3489961"/>
            <a:ext cx="2379107" cy="640080"/>
          </a:xfrm>
          <a:prstGeom prst="roundRect">
            <a:avLst>
              <a:gd name="adj" fmla="val 15873"/>
            </a:avLst>
          </a:prstGeom>
          <a:solidFill>
            <a:srgbClr val="0B2D6B"/>
          </a:solidFill>
          <a:ln/>
        </p:spPr>
        <p:txBody>
          <a:bodyPr wrap="square" lIns="143852" tIns="148042" rIns="143852" bIns="122642" rtlCol="0" anchor="t">
            <a:normAutofit/>
          </a:bodyPr>
          <a:lstStyle/>
          <a:p>
            <a:pPr marL="0" indent="0" algn="ctr">
              <a:lnSpc>
                <a:spcPts val="2240"/>
              </a:lnSpc>
              <a:buNone/>
            </a:pPr>
            <a:r>
              <a:rPr lang="en-US" sz="1600" b="1" dirty="0">
                <a:solidFill>
                  <a:srgbClr val="F5F7FB"/>
                </a:solidFill>
                <a:latin typeface="Noto Sans KR" pitchFamily="34" charset="0"/>
                <a:ea typeface="Noto Sans KR" pitchFamily="34" charset="-122"/>
                <a:cs typeface="Noto Sans KR" pitchFamily="34" charset="-120"/>
              </a:rPr>
              <a:t>부모상담</a:t>
            </a:r>
            <a:endParaRPr lang="en-US" sz="1600" dirty="0"/>
          </a:p>
        </p:txBody>
      </p:sp>
      <p:pic>
        <p:nvPicPr>
          <p:cNvPr id="12" name="Image 0" descr="arrow-right"/>
          <p:cNvPicPr>
            <a:picLocks noChangeAspect="1"/>
          </p:cNvPicPr>
          <p:nvPr/>
        </p:nvPicPr>
        <p:blipFill>
          <a:blip r:embed="rId3"/>
          <a:srcRect/>
          <a:stretch/>
        </p:blipFill>
        <p:spPr>
          <a:xfrm>
            <a:off x="5528707" y="3708400"/>
            <a:ext cx="355600" cy="203200"/>
          </a:xfrm>
          <a:prstGeom prst="rect">
            <a:avLst/>
          </a:prstGeom>
        </p:spPr>
      </p:pic>
      <p:sp>
        <p:nvSpPr>
          <p:cNvPr id="13" name="Text 10"/>
          <p:cNvSpPr/>
          <p:nvPr/>
        </p:nvSpPr>
        <p:spPr>
          <a:xfrm>
            <a:off x="6011307" y="3489961"/>
            <a:ext cx="2379186" cy="640080"/>
          </a:xfrm>
          <a:prstGeom prst="roundRect">
            <a:avLst>
              <a:gd name="adj" fmla="val 15873"/>
            </a:avLst>
          </a:prstGeom>
          <a:solidFill>
            <a:srgbClr val="0B2D6B"/>
          </a:solidFill>
          <a:ln/>
        </p:spPr>
        <p:txBody>
          <a:bodyPr wrap="square" lIns="143851" tIns="148042" rIns="143851" bIns="122642" rtlCol="0" anchor="t">
            <a:normAutofit/>
          </a:bodyPr>
          <a:lstStyle/>
          <a:p>
            <a:pPr marL="0" indent="0" algn="ctr">
              <a:lnSpc>
                <a:spcPts val="2240"/>
              </a:lnSpc>
              <a:buNone/>
            </a:pPr>
            <a:r>
              <a:rPr lang="en-US" sz="1600" b="1" dirty="0">
                <a:solidFill>
                  <a:srgbClr val="F5F7FB"/>
                </a:solidFill>
                <a:latin typeface="Noto Sans KR" pitchFamily="34" charset="0"/>
                <a:ea typeface="Noto Sans KR" pitchFamily="34" charset="-122"/>
                <a:cs typeface="Noto Sans KR" pitchFamily="34" charset="-120"/>
              </a:rPr>
              <a:t>선별 · 전문검사</a:t>
            </a:r>
            <a:endParaRPr lang="en-US" sz="1600" dirty="0"/>
          </a:p>
        </p:txBody>
      </p:sp>
      <p:pic>
        <p:nvPicPr>
          <p:cNvPr id="14" name="Image 1" descr="arrow-right"/>
          <p:cNvPicPr>
            <a:picLocks noChangeAspect="1"/>
          </p:cNvPicPr>
          <p:nvPr/>
        </p:nvPicPr>
        <p:blipFill>
          <a:blip r:embed="rId3"/>
          <a:srcRect/>
          <a:stretch/>
        </p:blipFill>
        <p:spPr>
          <a:xfrm>
            <a:off x="8517493" y="3708400"/>
            <a:ext cx="355600" cy="203200"/>
          </a:xfrm>
          <a:prstGeom prst="rect">
            <a:avLst/>
          </a:prstGeom>
        </p:spPr>
      </p:pic>
      <p:sp>
        <p:nvSpPr>
          <p:cNvPr id="15" name="Text 11"/>
          <p:cNvSpPr/>
          <p:nvPr/>
        </p:nvSpPr>
        <p:spPr>
          <a:xfrm>
            <a:off x="9000093" y="3489961"/>
            <a:ext cx="2379107" cy="640080"/>
          </a:xfrm>
          <a:prstGeom prst="roundRect">
            <a:avLst>
              <a:gd name="adj" fmla="val 15873"/>
            </a:avLst>
          </a:prstGeom>
          <a:solidFill>
            <a:srgbClr val="0B2D6B"/>
          </a:solidFill>
          <a:ln/>
        </p:spPr>
        <p:txBody>
          <a:bodyPr wrap="square" lIns="143852" tIns="148042" rIns="143852" bIns="122642" rtlCol="0" anchor="t">
            <a:normAutofit/>
          </a:bodyPr>
          <a:lstStyle/>
          <a:p>
            <a:pPr marL="0" indent="0" algn="ctr">
              <a:lnSpc>
                <a:spcPts val="2240"/>
              </a:lnSpc>
              <a:buNone/>
            </a:pPr>
            <a:r>
              <a:rPr lang="en-US" sz="1600" b="1" dirty="0">
                <a:solidFill>
                  <a:srgbClr val="F5F7FB"/>
                </a:solidFill>
                <a:latin typeface="Noto Sans KR" pitchFamily="34" charset="0"/>
                <a:ea typeface="Noto Sans KR" pitchFamily="34" charset="-122"/>
                <a:cs typeface="Noto Sans KR" pitchFamily="34" charset="-120"/>
              </a:rPr>
              <a:t>맞춤형 지원</a:t>
            </a:r>
            <a:endParaRPr lang="en-US" sz="1600" dirty="0"/>
          </a:p>
        </p:txBody>
      </p:sp>
      <p:sp>
        <p:nvSpPr>
          <p:cNvPr id="16" name="Shape 12"/>
          <p:cNvSpPr/>
          <p:nvPr/>
        </p:nvSpPr>
        <p:spPr>
          <a:xfrm>
            <a:off x="3048000" y="4384042"/>
            <a:ext cx="0" cy="660400"/>
          </a:xfrm>
          <a:prstGeom prst="line">
            <a:avLst/>
          </a:prstGeom>
          <a:noFill/>
          <a:ln w="50800">
            <a:solidFill>
              <a:srgbClr val="004EA2"/>
            </a:solidFill>
            <a:prstDash val="solid"/>
          </a:ln>
        </p:spPr>
      </p:sp>
      <p:sp>
        <p:nvSpPr>
          <p:cNvPr id="17" name="Text 13"/>
          <p:cNvSpPr/>
          <p:nvPr/>
        </p:nvSpPr>
        <p:spPr>
          <a:xfrm>
            <a:off x="3251200" y="4409442"/>
            <a:ext cx="8371840" cy="635000"/>
          </a:xfrm>
          <a:prstGeom prst="rect">
            <a:avLst/>
          </a:prstGeom>
          <a:noFill/>
          <a:ln/>
        </p:spPr>
        <p:txBody>
          <a:bodyPr wrap="square" lIns="0" tIns="0" rIns="0" bIns="0" rtlCol="0" anchor="t">
            <a:normAutofit/>
          </a:bodyPr>
          <a:lstStyle/>
          <a:p>
            <a:pPr marL="0" indent="0" algn="l">
              <a:lnSpc>
                <a:spcPts val="2400"/>
              </a:lnSpc>
              <a:buNone/>
            </a:pPr>
            <a:r>
              <a:rPr lang="en-US" sz="1600" dirty="0">
                <a:solidFill>
                  <a:srgbClr val="0B2D6B"/>
                </a:solidFill>
                <a:latin typeface="Noto Sans KR" pitchFamily="34" charset="0"/>
                <a:ea typeface="Noto Sans KR" pitchFamily="34" charset="-122"/>
                <a:cs typeface="Noto Sans KR" pitchFamily="34" charset="-120"/>
              </a:rPr>
              <a:t>지원 여부는 진단명만이 아니라,</a:t>
            </a:r>
            <a:endParaRPr lang="en-US" sz="1600" dirty="0"/>
          </a:p>
          <a:p>
            <a:pPr marL="0" indent="0" algn="l">
              <a:lnSpc>
                <a:spcPts val="2400"/>
              </a:lnSpc>
              <a:buNone/>
            </a:pPr>
            <a:r>
              <a:rPr lang="en-US" sz="1600" dirty="0">
                <a:solidFill>
                  <a:srgbClr val="0B2D6B"/>
                </a:solidFill>
                <a:latin typeface="Noto Sans KR" pitchFamily="34" charset="0"/>
                <a:ea typeface="Noto Sans KR" pitchFamily="34" charset="-122"/>
                <a:cs typeface="Noto Sans KR" pitchFamily="34" charset="-120"/>
              </a:rPr>
              <a:t>아이가 실제로 겪는 어려움과 지원 필요성을 함께 고려</a:t>
            </a:r>
            <a:endParaRPr lang="en-US" sz="1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E8EFF8"/>
        </a:solidFill>
        <a:effectLst/>
      </p:bgPr>
    </p:bg>
    <p:spTree>
      <p:nvGrpSpPr>
        <p:cNvPr id="1" name=""/>
        <p:cNvGrpSpPr/>
        <p:nvPr/>
      </p:nvGrpSpPr>
      <p:grpSpPr>
        <a:xfrm>
          <a:off x="0" y="0"/>
          <a:ext cx="0" cy="0"/>
          <a:chOff x="0" y="0"/>
          <a:chExt cx="0" cy="0"/>
        </a:xfrm>
      </p:grpSpPr>
      <p:sp>
        <p:nvSpPr>
          <p:cNvPr id="2" name="Text 0"/>
          <p:cNvSpPr/>
          <p:nvPr/>
        </p:nvSpPr>
        <p:spPr>
          <a:xfrm>
            <a:off x="812800" y="812800"/>
            <a:ext cx="1962150" cy="1422400"/>
          </a:xfrm>
          <a:prstGeom prst="rect">
            <a:avLst/>
          </a:prstGeom>
          <a:noFill/>
          <a:ln/>
        </p:spPr>
        <p:txBody>
          <a:bodyPr wrap="square" lIns="0" tIns="0" rIns="0" bIns="0" rtlCol="0" anchor="t">
            <a:normAutofit/>
          </a:bodyPr>
          <a:lstStyle/>
          <a:p>
            <a:pPr marL="0" indent="0" algn="l">
              <a:lnSpc>
                <a:spcPts val="11000"/>
              </a:lnSpc>
              <a:buNone/>
            </a:pPr>
            <a:r>
              <a:rPr lang="en-US" sz="11000" b="1" dirty="0">
                <a:solidFill>
                  <a:srgbClr val="004EA2"/>
                </a:solidFill>
                <a:latin typeface="Noto Serif KR" pitchFamily="18" charset="0"/>
                <a:ea typeface="Noto Serif KR" pitchFamily="18" charset="-122"/>
                <a:cs typeface="Noto Serif KR" pitchFamily="18" charset="-120"/>
              </a:rPr>
              <a:t>03</a:t>
            </a:r>
            <a:endParaRPr lang="en-US" sz="11000" dirty="0"/>
          </a:p>
        </p:txBody>
      </p:sp>
      <p:sp>
        <p:nvSpPr>
          <p:cNvPr id="3" name="Text 1"/>
          <p:cNvSpPr/>
          <p:nvPr/>
        </p:nvSpPr>
        <p:spPr>
          <a:xfrm>
            <a:off x="3022600" y="812800"/>
            <a:ext cx="8607298" cy="292100"/>
          </a:xfrm>
          <a:prstGeom prst="rect">
            <a:avLst/>
          </a:prstGeom>
          <a:noFill/>
          <a:ln/>
        </p:spPr>
        <p:txBody>
          <a:bodyPr wrap="square" lIns="0" tIns="0" rIns="0" bIns="0" anchor="t">
            <a:normAutofit/>
          </a:bodyPr>
          <a:lstStyle/>
          <a:p>
            <a:pPr marL="0" lvl="0" indent="0" algn="l">
              <a:lnSpc>
                <a:spcPts val="2100"/>
              </a:lnSpc>
              <a:buNone/>
              <a:defRPr/>
            </a:pPr>
            <a:r>
              <a:rPr lang="en-US" sz="1500" b="1" kern="0" spc="50">
                <a:solidFill>
                  <a:srgbClr val="004EA2"/>
                </a:solidFill>
                <a:latin typeface="맑은 고딕"/>
                <a:ea typeface="맑은 고딕"/>
              </a:rPr>
              <a:t>제안 셋 · 안정적인 실행 기반</a:t>
            </a:r>
          </a:p>
        </p:txBody>
      </p:sp>
      <p:sp>
        <p:nvSpPr>
          <p:cNvPr id="4" name="Text 2"/>
          <p:cNvSpPr>
            <a:spLocks noGrp="1"/>
          </p:cNvSpPr>
          <p:nvPr>
            <p:ph type="title"/>
          </p:nvPr>
        </p:nvSpPr>
        <p:spPr>
          <a:xfrm>
            <a:off x="3022600" y="1206500"/>
            <a:ext cx="8607298" cy="520700"/>
          </a:xfrm>
          <a:prstGeom prst="rect">
            <a:avLst/>
          </a:prstGeom>
          <a:noFill/>
          <a:ln/>
        </p:spPr>
        <p:txBody>
          <a:bodyPr wrap="square" lIns="0" tIns="0" rIns="0" bIns="0" anchor="t">
            <a:normAutofit/>
          </a:bodyPr>
          <a:lstStyle/>
          <a:p>
            <a:pPr marL="0" lvl="0" indent="0" algn="l">
              <a:lnSpc>
                <a:spcPts val="3900"/>
              </a:lnSpc>
              <a:buNone/>
              <a:defRPr/>
            </a:pPr>
            <a:r>
              <a:rPr lang="en-US" sz="3000" b="1" i="0">
                <a:solidFill>
                  <a:srgbClr val="0B2D6B"/>
                </a:solidFill>
                <a:latin typeface="함초롬바탕"/>
                <a:ea typeface="함초롬바탕"/>
                <a:cs typeface="함초롬바탕"/>
              </a:rPr>
              <a:t>연도별 실행계획과 안정적인 예산 마련</a:t>
            </a:r>
            <a:endParaRPr lang="en-US" sz="3000">
              <a:latin typeface="함초롬바탕"/>
              <a:ea typeface="함초롬바탕"/>
              <a:cs typeface="함초롬바탕"/>
            </a:endParaRPr>
          </a:p>
        </p:txBody>
      </p:sp>
      <p:sp>
        <p:nvSpPr>
          <p:cNvPr id="5" name="Shape 3"/>
          <p:cNvSpPr/>
          <p:nvPr/>
        </p:nvSpPr>
        <p:spPr>
          <a:xfrm>
            <a:off x="3025775" y="1958975"/>
            <a:ext cx="2694464" cy="643890"/>
          </a:xfrm>
          <a:prstGeom prst="roundRect">
            <a:avLst>
              <a:gd name="adj" fmla="val 15286"/>
            </a:avLst>
          </a:prstGeom>
          <a:solidFill>
            <a:srgbClr val="FFFFFF"/>
          </a:solidFill>
          <a:ln w="6350">
            <a:solidFill>
              <a:srgbClr val="D6DFEC"/>
            </a:solidFill>
            <a:prstDash val="solid"/>
          </a:ln>
        </p:spPr>
      </p:sp>
      <p:pic>
        <p:nvPicPr>
          <p:cNvPr id="6" name="Image 0" descr="Search"/>
          <p:cNvPicPr>
            <a:picLocks noChangeAspect="1"/>
          </p:cNvPicPr>
          <p:nvPr/>
        </p:nvPicPr>
        <p:blipFill>
          <a:blip r:embed="rId3"/>
          <a:srcRect/>
          <a:stretch/>
        </p:blipFill>
        <p:spPr>
          <a:xfrm>
            <a:off x="3230880" y="2141221"/>
            <a:ext cx="279400" cy="279400"/>
          </a:xfrm>
          <a:prstGeom prst="rect">
            <a:avLst/>
          </a:prstGeom>
        </p:spPr>
      </p:pic>
      <p:sp>
        <p:nvSpPr>
          <p:cNvPr id="7" name="Text 4"/>
          <p:cNvSpPr/>
          <p:nvPr/>
        </p:nvSpPr>
        <p:spPr>
          <a:xfrm>
            <a:off x="3637280" y="2138679"/>
            <a:ext cx="952691" cy="309880"/>
          </a:xfrm>
          <a:prstGeom prst="rect">
            <a:avLst/>
          </a:prstGeom>
          <a:noFill/>
          <a:ln/>
        </p:spPr>
        <p:txBody>
          <a:bodyPr wrap="square" lIns="0" tIns="0" rIns="0" bIns="0" rtlCol="0" anchor="t">
            <a:normAutofit/>
          </a:bodyPr>
          <a:lstStyle/>
          <a:p>
            <a:pPr marL="0" indent="0" algn="l">
              <a:lnSpc>
                <a:spcPts val="2240"/>
              </a:lnSpc>
              <a:buNone/>
            </a:pPr>
            <a:r>
              <a:rPr lang="en-US" sz="1600" b="1" dirty="0">
                <a:solidFill>
                  <a:srgbClr val="0B2D6B"/>
                </a:solidFill>
                <a:latin typeface="Noto Sans KR" pitchFamily="34" charset="0"/>
                <a:ea typeface="Noto Sans KR" pitchFamily="34" charset="-122"/>
                <a:cs typeface="Noto Sans KR" pitchFamily="34" charset="-120"/>
              </a:rPr>
              <a:t>조기 발견</a:t>
            </a:r>
            <a:endParaRPr lang="en-US" sz="1600" dirty="0"/>
          </a:p>
        </p:txBody>
      </p:sp>
      <p:sp>
        <p:nvSpPr>
          <p:cNvPr id="8" name="Shape 5"/>
          <p:cNvSpPr/>
          <p:nvPr/>
        </p:nvSpPr>
        <p:spPr>
          <a:xfrm>
            <a:off x="5853589" y="1958975"/>
            <a:ext cx="2694543" cy="643890"/>
          </a:xfrm>
          <a:prstGeom prst="roundRect">
            <a:avLst>
              <a:gd name="adj" fmla="val 15286"/>
            </a:avLst>
          </a:prstGeom>
          <a:solidFill>
            <a:srgbClr val="FFFFFF"/>
          </a:solidFill>
          <a:ln w="6350">
            <a:solidFill>
              <a:srgbClr val="D6DFEC"/>
            </a:solidFill>
            <a:prstDash val="solid"/>
          </a:ln>
        </p:spPr>
      </p:sp>
      <p:pic>
        <p:nvPicPr>
          <p:cNvPr id="9" name="Image 1" descr="Chat"/>
          <p:cNvPicPr>
            <a:picLocks noChangeAspect="1"/>
          </p:cNvPicPr>
          <p:nvPr/>
        </p:nvPicPr>
        <p:blipFill>
          <a:blip r:embed="rId4"/>
          <a:srcRect/>
          <a:stretch/>
        </p:blipFill>
        <p:spPr>
          <a:xfrm>
            <a:off x="6058694" y="2141221"/>
            <a:ext cx="279400" cy="279400"/>
          </a:xfrm>
          <a:prstGeom prst="rect">
            <a:avLst/>
          </a:prstGeom>
        </p:spPr>
      </p:pic>
      <p:sp>
        <p:nvSpPr>
          <p:cNvPr id="10" name="Text 6"/>
          <p:cNvSpPr/>
          <p:nvPr/>
        </p:nvSpPr>
        <p:spPr>
          <a:xfrm>
            <a:off x="6465094" y="2138679"/>
            <a:ext cx="1152430" cy="309880"/>
          </a:xfrm>
          <a:prstGeom prst="rect">
            <a:avLst/>
          </a:prstGeom>
          <a:noFill/>
          <a:ln/>
        </p:spPr>
        <p:txBody>
          <a:bodyPr wrap="square" lIns="0" tIns="0" rIns="0" bIns="0" rtlCol="0" anchor="t">
            <a:normAutofit/>
          </a:bodyPr>
          <a:lstStyle/>
          <a:p>
            <a:pPr marL="0" indent="0" algn="l">
              <a:lnSpc>
                <a:spcPts val="2240"/>
              </a:lnSpc>
              <a:buNone/>
            </a:pPr>
            <a:r>
              <a:rPr lang="en-US" sz="1600" b="1" dirty="0">
                <a:solidFill>
                  <a:srgbClr val="0B2D6B"/>
                </a:solidFill>
                <a:latin typeface="Noto Sans KR" pitchFamily="34" charset="0"/>
                <a:ea typeface="Noto Sans KR" pitchFamily="34" charset="-122"/>
                <a:cs typeface="Noto Sans KR" pitchFamily="34" charset="-120"/>
              </a:rPr>
              <a:t>검사 · 상담</a:t>
            </a:r>
            <a:endParaRPr lang="en-US" sz="1600" dirty="0"/>
          </a:p>
        </p:txBody>
      </p:sp>
      <p:sp>
        <p:nvSpPr>
          <p:cNvPr id="11" name="Shape 7"/>
          <p:cNvSpPr/>
          <p:nvPr/>
        </p:nvSpPr>
        <p:spPr>
          <a:xfrm>
            <a:off x="8681482" y="1958975"/>
            <a:ext cx="2694543" cy="643890"/>
          </a:xfrm>
          <a:prstGeom prst="roundRect">
            <a:avLst>
              <a:gd name="adj" fmla="val 15286"/>
            </a:avLst>
          </a:prstGeom>
          <a:solidFill>
            <a:srgbClr val="FFFFFF"/>
          </a:solidFill>
          <a:ln w="6350">
            <a:solidFill>
              <a:srgbClr val="D6DFEC"/>
            </a:solidFill>
            <a:prstDash val="solid"/>
          </a:ln>
        </p:spPr>
      </p:sp>
      <p:pic>
        <p:nvPicPr>
          <p:cNvPr id="12" name="Image 2" descr="Book"/>
          <p:cNvPicPr>
            <a:picLocks noChangeAspect="1"/>
          </p:cNvPicPr>
          <p:nvPr/>
        </p:nvPicPr>
        <p:blipFill>
          <a:blip r:embed="rId5"/>
          <a:srcRect/>
          <a:stretch/>
        </p:blipFill>
        <p:spPr>
          <a:xfrm>
            <a:off x="8886587" y="2141221"/>
            <a:ext cx="279400" cy="279400"/>
          </a:xfrm>
          <a:prstGeom prst="rect">
            <a:avLst/>
          </a:prstGeom>
        </p:spPr>
      </p:pic>
      <p:sp>
        <p:nvSpPr>
          <p:cNvPr id="13" name="Text 8"/>
          <p:cNvSpPr/>
          <p:nvPr/>
        </p:nvSpPr>
        <p:spPr>
          <a:xfrm>
            <a:off x="9292987" y="2138679"/>
            <a:ext cx="1376744" cy="309880"/>
          </a:xfrm>
          <a:prstGeom prst="rect">
            <a:avLst/>
          </a:prstGeom>
          <a:noFill/>
          <a:ln/>
        </p:spPr>
        <p:txBody>
          <a:bodyPr wrap="square" lIns="0" tIns="0" rIns="0" bIns="0" rtlCol="0" anchor="t">
            <a:normAutofit/>
          </a:bodyPr>
          <a:lstStyle/>
          <a:p>
            <a:pPr marL="0" indent="0" algn="l">
              <a:lnSpc>
                <a:spcPts val="2240"/>
              </a:lnSpc>
              <a:buNone/>
            </a:pPr>
            <a:r>
              <a:rPr lang="en-US" sz="1600" b="1" dirty="0">
                <a:solidFill>
                  <a:srgbClr val="0B2D6B"/>
                </a:solidFill>
                <a:latin typeface="Noto Sans KR" pitchFamily="34" charset="0"/>
                <a:ea typeface="Noto Sans KR" pitchFamily="34" charset="-122"/>
                <a:cs typeface="Noto Sans KR" pitchFamily="34" charset="-120"/>
              </a:rPr>
              <a:t>학습 · 사회성</a:t>
            </a:r>
            <a:endParaRPr lang="en-US" sz="1600" dirty="0"/>
          </a:p>
        </p:txBody>
      </p:sp>
      <p:sp>
        <p:nvSpPr>
          <p:cNvPr id="14" name="Shape 9"/>
          <p:cNvSpPr/>
          <p:nvPr/>
        </p:nvSpPr>
        <p:spPr>
          <a:xfrm>
            <a:off x="3025775" y="2736217"/>
            <a:ext cx="2694464" cy="643890"/>
          </a:xfrm>
          <a:prstGeom prst="roundRect">
            <a:avLst>
              <a:gd name="adj" fmla="val 15286"/>
            </a:avLst>
          </a:prstGeom>
          <a:solidFill>
            <a:srgbClr val="FFFFFF"/>
          </a:solidFill>
          <a:ln w="6350">
            <a:solidFill>
              <a:srgbClr val="D6DFEC"/>
            </a:solidFill>
            <a:prstDash val="solid"/>
          </a:ln>
        </p:spPr>
      </p:sp>
      <p:pic>
        <p:nvPicPr>
          <p:cNvPr id="15" name="Image 3" descr="Users"/>
          <p:cNvPicPr>
            <a:picLocks noChangeAspect="1"/>
          </p:cNvPicPr>
          <p:nvPr/>
        </p:nvPicPr>
        <p:blipFill>
          <a:blip r:embed="rId6"/>
          <a:srcRect/>
          <a:stretch/>
        </p:blipFill>
        <p:spPr>
          <a:xfrm>
            <a:off x="3230880" y="2918464"/>
            <a:ext cx="279400" cy="279400"/>
          </a:xfrm>
          <a:prstGeom prst="rect">
            <a:avLst/>
          </a:prstGeom>
        </p:spPr>
      </p:pic>
      <p:sp>
        <p:nvSpPr>
          <p:cNvPr id="16" name="Text 10"/>
          <p:cNvSpPr/>
          <p:nvPr/>
        </p:nvSpPr>
        <p:spPr>
          <a:xfrm>
            <a:off x="3637280" y="2915921"/>
            <a:ext cx="1177100" cy="309880"/>
          </a:xfrm>
          <a:prstGeom prst="rect">
            <a:avLst/>
          </a:prstGeom>
          <a:noFill/>
          <a:ln/>
        </p:spPr>
        <p:txBody>
          <a:bodyPr wrap="square" lIns="0" tIns="0" rIns="0" bIns="0" rtlCol="0" anchor="t">
            <a:normAutofit/>
          </a:bodyPr>
          <a:lstStyle/>
          <a:p>
            <a:pPr marL="0" indent="0" algn="l">
              <a:lnSpc>
                <a:spcPts val="2240"/>
              </a:lnSpc>
              <a:buNone/>
            </a:pPr>
            <a:r>
              <a:rPr lang="en-US" sz="1600" b="1" dirty="0">
                <a:solidFill>
                  <a:srgbClr val="0B2D6B"/>
                </a:solidFill>
                <a:latin typeface="Noto Sans KR" pitchFamily="34" charset="0"/>
                <a:ea typeface="Noto Sans KR" pitchFamily="34" charset="-122"/>
                <a:cs typeface="Noto Sans KR" pitchFamily="34" charset="-120"/>
              </a:rPr>
              <a:t>보호자 교육</a:t>
            </a:r>
            <a:endParaRPr lang="en-US" sz="1600" dirty="0"/>
          </a:p>
        </p:txBody>
      </p:sp>
      <p:sp>
        <p:nvSpPr>
          <p:cNvPr id="17" name="Shape 11"/>
          <p:cNvSpPr/>
          <p:nvPr/>
        </p:nvSpPr>
        <p:spPr>
          <a:xfrm>
            <a:off x="5853589" y="2736217"/>
            <a:ext cx="2694543" cy="643890"/>
          </a:xfrm>
          <a:prstGeom prst="roundRect">
            <a:avLst>
              <a:gd name="adj" fmla="val 15286"/>
            </a:avLst>
          </a:prstGeom>
          <a:solidFill>
            <a:srgbClr val="FFFFFF"/>
          </a:solidFill>
          <a:ln w="6350">
            <a:solidFill>
              <a:srgbClr val="D6DFEC"/>
            </a:solidFill>
            <a:prstDash val="solid"/>
          </a:ln>
        </p:spPr>
      </p:sp>
      <p:pic>
        <p:nvPicPr>
          <p:cNvPr id="18" name="Image 4" descr="Link"/>
          <p:cNvPicPr>
            <a:picLocks noChangeAspect="1"/>
          </p:cNvPicPr>
          <p:nvPr/>
        </p:nvPicPr>
        <p:blipFill>
          <a:blip r:embed="rId7"/>
          <a:srcRect/>
          <a:stretch/>
        </p:blipFill>
        <p:spPr>
          <a:xfrm>
            <a:off x="6058694" y="2918464"/>
            <a:ext cx="279400" cy="279400"/>
          </a:xfrm>
          <a:prstGeom prst="rect">
            <a:avLst/>
          </a:prstGeom>
        </p:spPr>
      </p:pic>
      <p:sp>
        <p:nvSpPr>
          <p:cNvPr id="19" name="Text 12"/>
          <p:cNvSpPr/>
          <p:nvPr/>
        </p:nvSpPr>
        <p:spPr>
          <a:xfrm>
            <a:off x="6465094" y="2915921"/>
            <a:ext cx="1456754" cy="309880"/>
          </a:xfrm>
          <a:prstGeom prst="rect">
            <a:avLst/>
          </a:prstGeom>
          <a:noFill/>
          <a:ln/>
        </p:spPr>
        <p:txBody>
          <a:bodyPr wrap="square" lIns="0" tIns="0" rIns="0" bIns="0" rtlCol="0" anchor="t">
            <a:normAutofit/>
          </a:bodyPr>
          <a:lstStyle/>
          <a:p>
            <a:pPr marL="0" indent="0" algn="l">
              <a:lnSpc>
                <a:spcPts val="2240"/>
              </a:lnSpc>
              <a:buNone/>
            </a:pPr>
            <a:r>
              <a:rPr lang="en-US" sz="1600" b="1" dirty="0">
                <a:solidFill>
                  <a:srgbClr val="0B2D6B"/>
                </a:solidFill>
                <a:latin typeface="Noto Sans KR" pitchFamily="34" charset="0"/>
                <a:ea typeface="Noto Sans KR" pitchFamily="34" charset="-122"/>
                <a:cs typeface="Noto Sans KR" pitchFamily="34" charset="-120"/>
              </a:rPr>
              <a:t>지역 자원 연계</a:t>
            </a:r>
            <a:endParaRPr lang="en-US" sz="1600" dirty="0"/>
          </a:p>
        </p:txBody>
      </p:sp>
      <p:sp>
        <p:nvSpPr>
          <p:cNvPr id="20" name="Shape 13"/>
          <p:cNvSpPr/>
          <p:nvPr/>
        </p:nvSpPr>
        <p:spPr>
          <a:xfrm>
            <a:off x="8681482" y="2736217"/>
            <a:ext cx="2694543" cy="643890"/>
          </a:xfrm>
          <a:prstGeom prst="roundRect">
            <a:avLst>
              <a:gd name="adj" fmla="val 15286"/>
            </a:avLst>
          </a:prstGeom>
          <a:solidFill>
            <a:srgbClr val="FFFFFF"/>
          </a:solidFill>
          <a:ln w="6350">
            <a:solidFill>
              <a:srgbClr val="D6DFEC"/>
            </a:solidFill>
            <a:prstDash val="solid"/>
          </a:ln>
        </p:spPr>
      </p:sp>
      <p:pic>
        <p:nvPicPr>
          <p:cNvPr id="21" name="Image 5" descr="Chart"/>
          <p:cNvPicPr>
            <a:picLocks noChangeAspect="1"/>
          </p:cNvPicPr>
          <p:nvPr/>
        </p:nvPicPr>
        <p:blipFill>
          <a:blip r:embed="rId8"/>
          <a:srcRect/>
          <a:stretch/>
        </p:blipFill>
        <p:spPr>
          <a:xfrm>
            <a:off x="8886587" y="2918464"/>
            <a:ext cx="279400" cy="279400"/>
          </a:xfrm>
          <a:prstGeom prst="rect">
            <a:avLst/>
          </a:prstGeom>
        </p:spPr>
      </p:pic>
      <p:sp>
        <p:nvSpPr>
          <p:cNvPr id="22" name="Text 14"/>
          <p:cNvSpPr/>
          <p:nvPr/>
        </p:nvSpPr>
        <p:spPr>
          <a:xfrm>
            <a:off x="9292987" y="2915921"/>
            <a:ext cx="897350" cy="309880"/>
          </a:xfrm>
          <a:prstGeom prst="rect">
            <a:avLst/>
          </a:prstGeom>
          <a:noFill/>
          <a:ln/>
        </p:spPr>
        <p:txBody>
          <a:bodyPr wrap="square" lIns="0" tIns="0" rIns="0" bIns="0" rtlCol="0" anchor="t">
            <a:normAutofit/>
          </a:bodyPr>
          <a:lstStyle/>
          <a:p>
            <a:pPr marL="0" indent="0" algn="l">
              <a:lnSpc>
                <a:spcPts val="2240"/>
              </a:lnSpc>
              <a:buNone/>
            </a:pPr>
            <a:r>
              <a:rPr lang="en-US" sz="1600" b="1" dirty="0">
                <a:solidFill>
                  <a:srgbClr val="0B2D6B"/>
                </a:solidFill>
                <a:latin typeface="Noto Sans KR" pitchFamily="34" charset="0"/>
                <a:ea typeface="Noto Sans KR" pitchFamily="34" charset="-122"/>
                <a:cs typeface="Noto Sans KR" pitchFamily="34" charset="-120"/>
              </a:rPr>
              <a:t>성과평가</a:t>
            </a:r>
            <a:endParaRPr lang="en-US" sz="1600" dirty="0"/>
          </a:p>
        </p:txBody>
      </p:sp>
      <p:sp>
        <p:nvSpPr>
          <p:cNvPr id="23" name="Shape 15"/>
          <p:cNvSpPr/>
          <p:nvPr/>
        </p:nvSpPr>
        <p:spPr>
          <a:xfrm>
            <a:off x="3022600" y="3637279"/>
            <a:ext cx="8356600" cy="1083310"/>
          </a:xfrm>
          <a:prstGeom prst="roundRect">
            <a:avLst>
              <a:gd name="adj" fmla="val 11723"/>
            </a:avLst>
          </a:prstGeom>
          <a:solidFill>
            <a:srgbClr val="0B2D6B"/>
          </a:solidFill>
          <a:ln/>
        </p:spPr>
      </p:sp>
      <p:pic>
        <p:nvPicPr>
          <p:cNvPr id="24" name="Image 6" descr="Trust"/>
          <p:cNvPicPr>
            <a:picLocks noChangeAspect="1"/>
          </p:cNvPicPr>
          <p:nvPr/>
        </p:nvPicPr>
        <p:blipFill>
          <a:blip r:embed="rId9"/>
          <a:srcRect/>
          <a:stretch/>
        </p:blipFill>
        <p:spPr>
          <a:xfrm>
            <a:off x="3302000" y="4013839"/>
            <a:ext cx="330200" cy="330200"/>
          </a:xfrm>
          <a:prstGeom prst="rect">
            <a:avLst/>
          </a:prstGeom>
        </p:spPr>
      </p:pic>
      <p:sp>
        <p:nvSpPr>
          <p:cNvPr id="25" name="Text 16"/>
          <p:cNvSpPr/>
          <p:nvPr/>
        </p:nvSpPr>
        <p:spPr>
          <a:xfrm>
            <a:off x="3784600" y="3993077"/>
            <a:ext cx="7373905" cy="371713"/>
          </a:xfrm>
          <a:prstGeom prst="rect">
            <a:avLst/>
          </a:prstGeom>
          <a:noFill/>
          <a:ln/>
        </p:spPr>
        <p:txBody>
          <a:bodyPr wrap="square" lIns="0" tIns="0" rIns="0" bIns="0" anchor="t">
            <a:normAutofit/>
          </a:bodyPr>
          <a:lstStyle/>
          <a:p>
            <a:pPr marL="0" lvl="0" indent="0" algn="l">
              <a:lnSpc>
                <a:spcPts val="2465"/>
              </a:lnSpc>
              <a:buNone/>
              <a:defRPr/>
            </a:pPr>
            <a:r>
              <a:rPr lang="en-US" sz="1700">
                <a:solidFill>
                  <a:srgbClr val="F5F7FB"/>
                </a:solidFill>
                <a:latin typeface="맑은 고딕"/>
                <a:ea typeface="맑은 고딕"/>
              </a:rPr>
              <a:t>「꾸물터」처럼 효과가 확인된 사업이</a:t>
            </a:r>
            <a:r>
              <a:rPr lang="ko-KR" altLang="en-US" sz="1700">
                <a:solidFill>
                  <a:srgbClr val="F5F7FB"/>
                </a:solidFill>
                <a:latin typeface="맑은 고딕"/>
                <a:ea typeface="맑은 고딕"/>
              </a:rPr>
              <a:t> </a:t>
            </a:r>
            <a:r>
              <a:rPr lang="en-US" sz="1700">
                <a:solidFill>
                  <a:srgbClr val="F5F7FB"/>
                </a:solidFill>
                <a:latin typeface="맑은 고딕"/>
                <a:ea typeface="맑은 고딕"/>
              </a:rPr>
              <a:t>단년도 예산으로 중단되지 않도록</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B2D6B"/>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alphaModFix amt="22000"/>
          </a:blip>
          <a:srcRect t="12528" b="12528"/>
          <a:stretch/>
        </p:blipFill>
        <p:spPr>
          <a:xfrm>
            <a:off x="0" y="0"/>
            <a:ext cx="12192000" cy="6858000"/>
          </a:xfrm>
          <a:prstGeom prst="rect">
            <a:avLst/>
          </a:prstGeom>
        </p:spPr>
      </p:pic>
      <p:sp>
        <p:nvSpPr>
          <p:cNvPr id="3" name="Shape 0"/>
          <p:cNvSpPr/>
          <p:nvPr/>
        </p:nvSpPr>
        <p:spPr>
          <a:xfrm>
            <a:off x="0" y="0"/>
            <a:ext cx="12192000" cy="6858000"/>
          </a:xfrm>
          <a:prstGeom prst="rect">
            <a:avLst/>
          </a:prstGeom>
          <a:gradFill rotWithShape="1">
            <a:gsLst>
              <a:gs pos="0">
                <a:srgbClr val="0B2D6B">
                  <a:alpha val="96000"/>
                </a:srgbClr>
              </a:gs>
              <a:gs pos="60000">
                <a:srgbClr val="0B2D6B">
                  <a:alpha val="82000"/>
                </a:srgbClr>
              </a:gs>
              <a:gs pos="100000">
                <a:srgbClr val="004EA2">
                  <a:alpha val="60000"/>
                </a:srgbClr>
              </a:gs>
            </a:gsLst>
            <a:lin ang="0" scaled="0"/>
          </a:gradFill>
          <a:ln/>
        </p:spPr>
      </p:sp>
      <p:pic>
        <p:nvPicPr>
          <p:cNvPr id="4" name="Image 1" descr="line"/>
          <p:cNvPicPr>
            <a:picLocks noChangeAspect="1"/>
          </p:cNvPicPr>
          <p:nvPr/>
        </p:nvPicPr>
        <p:blipFill>
          <a:blip r:embed="rId4"/>
          <a:srcRect/>
          <a:stretch/>
        </p:blipFill>
        <p:spPr>
          <a:xfrm>
            <a:off x="812800" y="1687829"/>
            <a:ext cx="762000" cy="25400"/>
          </a:xfrm>
          <a:prstGeom prst="rect">
            <a:avLst/>
          </a:prstGeom>
        </p:spPr>
      </p:pic>
      <p:sp>
        <p:nvSpPr>
          <p:cNvPr id="5" name="Text 1"/>
          <p:cNvSpPr>
            <a:spLocks noGrp="1"/>
          </p:cNvSpPr>
          <p:nvPr>
            <p:ph type="title"/>
          </p:nvPr>
        </p:nvSpPr>
        <p:spPr>
          <a:xfrm>
            <a:off x="812800" y="2018029"/>
            <a:ext cx="9810750" cy="2529840"/>
          </a:xfrm>
          <a:prstGeom prst="rect">
            <a:avLst/>
          </a:prstGeom>
          <a:noFill/>
          <a:ln/>
        </p:spPr>
        <p:txBody>
          <a:bodyPr wrap="square" lIns="0" tIns="0" rIns="0" bIns="0" anchor="t">
            <a:normAutofit/>
          </a:bodyPr>
          <a:lstStyle/>
          <a:p>
            <a:pPr marL="0" lvl="0" indent="0" algn="l">
              <a:lnSpc>
                <a:spcPts val="4930"/>
              </a:lnSpc>
              <a:buNone/>
              <a:defRPr/>
            </a:pPr>
            <a:r>
              <a:rPr lang="en-US" sz="3400" b="1" i="0" dirty="0" err="1">
                <a:solidFill>
                  <a:srgbClr val="F5F7FB"/>
                </a:solidFill>
                <a:latin typeface="함초롬바탕"/>
                <a:ea typeface="함초롬바탕"/>
                <a:cs typeface="함초롬바탕"/>
              </a:rPr>
              <a:t>느린학습</a:t>
            </a:r>
            <a:r>
              <a:rPr lang="en-US" sz="3400" b="1" i="0" dirty="0">
                <a:solidFill>
                  <a:srgbClr val="F5F7FB"/>
                </a:solidFill>
                <a:latin typeface="함초롬바탕"/>
                <a:ea typeface="함초롬바탕"/>
                <a:cs typeface="함초롬바탕"/>
              </a:rPr>
              <a:t> </a:t>
            </a:r>
            <a:r>
              <a:rPr lang="en-US" sz="3400" b="1" i="0" dirty="0" err="1">
                <a:solidFill>
                  <a:srgbClr val="F5F7FB"/>
                </a:solidFill>
                <a:latin typeface="함초롬바탕"/>
                <a:ea typeface="함초롬바탕"/>
                <a:cs typeface="함초롬바탕"/>
              </a:rPr>
              <a:t>아동에게</a:t>
            </a:r>
            <a:r>
              <a:rPr lang="en-US" sz="3400" b="1" i="0" dirty="0">
                <a:solidFill>
                  <a:srgbClr val="F5F7FB"/>
                </a:solidFill>
                <a:latin typeface="함초롬바탕"/>
                <a:ea typeface="함초롬바탕"/>
                <a:cs typeface="함초롬바탕"/>
              </a:rPr>
              <a:t> </a:t>
            </a:r>
            <a:r>
              <a:rPr lang="en-US" sz="3400" b="1" i="0" dirty="0" err="1">
                <a:solidFill>
                  <a:srgbClr val="F5F7FB"/>
                </a:solidFill>
                <a:latin typeface="함초롬바탕"/>
                <a:ea typeface="함초롬바탕"/>
                <a:cs typeface="함초롬바탕"/>
              </a:rPr>
              <a:t>필요한</a:t>
            </a:r>
            <a:r>
              <a:rPr lang="en-US" sz="3400" b="1" i="0" dirty="0">
                <a:solidFill>
                  <a:srgbClr val="F5F7FB"/>
                </a:solidFill>
                <a:latin typeface="함초롬바탕"/>
                <a:ea typeface="함초롬바탕"/>
                <a:cs typeface="함초롬바탕"/>
              </a:rPr>
              <a:t> </a:t>
            </a:r>
            <a:r>
              <a:rPr lang="en-US" sz="3400" b="1" i="0" dirty="0" err="1">
                <a:solidFill>
                  <a:srgbClr val="F5F7FB"/>
                </a:solidFill>
                <a:latin typeface="함초롬바탕"/>
                <a:ea typeface="함초롬바탕"/>
                <a:cs typeface="함초롬바탕"/>
              </a:rPr>
              <a:t>것은</a:t>
            </a:r>
            <a:endParaRPr lang="en-US" sz="3400" b="1" i="0" dirty="0">
              <a:solidFill>
                <a:srgbClr val="F5F7FB"/>
              </a:solidFill>
              <a:latin typeface="함초롬바탕"/>
              <a:ea typeface="함초롬바탕"/>
              <a:cs typeface="함초롬바탕"/>
            </a:endParaRPr>
          </a:p>
          <a:p>
            <a:pPr marL="0" lvl="0" indent="0" algn="l">
              <a:lnSpc>
                <a:spcPts val="4930"/>
              </a:lnSpc>
              <a:buNone/>
              <a:defRPr/>
            </a:pPr>
            <a:r>
              <a:rPr lang="en-US" sz="3400" b="1" i="0" dirty="0" err="1">
                <a:solidFill>
                  <a:srgbClr val="F5F7FB"/>
                </a:solidFill>
                <a:latin typeface="함초롬바탕"/>
                <a:ea typeface="함초롬바탕"/>
                <a:cs typeface="함초롬바탕"/>
              </a:rPr>
              <a:t>특별한</a:t>
            </a:r>
            <a:r>
              <a:rPr lang="en-US" sz="3400" b="1" i="0" dirty="0">
                <a:solidFill>
                  <a:srgbClr val="F5F7FB"/>
                </a:solidFill>
                <a:latin typeface="함초롬바탕"/>
                <a:ea typeface="함초롬바탕"/>
                <a:cs typeface="함초롬바탕"/>
              </a:rPr>
              <a:t> </a:t>
            </a:r>
            <a:r>
              <a:rPr lang="en-US" sz="3400" b="1" i="0" dirty="0" err="1">
                <a:solidFill>
                  <a:srgbClr val="F5F7FB"/>
                </a:solidFill>
                <a:latin typeface="함초롬바탕"/>
                <a:ea typeface="함초롬바탕"/>
                <a:cs typeface="함초롬바탕"/>
              </a:rPr>
              <a:t>배려가</a:t>
            </a:r>
            <a:r>
              <a:rPr lang="en-US" sz="3400" b="1" i="0" dirty="0">
                <a:solidFill>
                  <a:srgbClr val="F5F7FB"/>
                </a:solidFill>
                <a:latin typeface="함초롬바탕"/>
                <a:ea typeface="함초롬바탕"/>
                <a:cs typeface="함초롬바탕"/>
              </a:rPr>
              <a:t> </a:t>
            </a:r>
            <a:r>
              <a:rPr lang="en-US" sz="3400" b="1" i="0" dirty="0" err="1">
                <a:solidFill>
                  <a:srgbClr val="F5F7FB"/>
                </a:solidFill>
                <a:latin typeface="함초롬바탕"/>
                <a:ea typeface="함초롬바탕"/>
                <a:cs typeface="함초롬바탕"/>
              </a:rPr>
              <a:t>아니라</a:t>
            </a:r>
            <a:r>
              <a:rPr lang="en-US" sz="3400" b="1" i="0" dirty="0">
                <a:solidFill>
                  <a:srgbClr val="F5F7FB"/>
                </a:solidFill>
                <a:latin typeface="함초롬바탕"/>
                <a:ea typeface="함초롬바탕"/>
                <a:cs typeface="함초롬바탕"/>
              </a:rPr>
              <a:t>,</a:t>
            </a:r>
          </a:p>
          <a:p>
            <a:pPr marL="0" lvl="0" indent="0" algn="l">
              <a:lnSpc>
                <a:spcPts val="4930"/>
              </a:lnSpc>
              <a:buNone/>
              <a:defRPr/>
            </a:pPr>
            <a:r>
              <a:rPr lang="en-US" sz="3400" b="1" i="0" dirty="0" err="1">
                <a:solidFill>
                  <a:srgbClr val="4CC2F2"/>
                </a:solidFill>
                <a:latin typeface="함초롬바탕"/>
                <a:ea typeface="함초롬바탕"/>
                <a:cs typeface="함초롬바탕"/>
              </a:rPr>
              <a:t>필요한</a:t>
            </a:r>
            <a:r>
              <a:rPr lang="en-US" sz="3400" b="1" i="0" dirty="0">
                <a:solidFill>
                  <a:srgbClr val="4CC2F2"/>
                </a:solidFill>
                <a:latin typeface="함초롬바탕"/>
                <a:ea typeface="함초롬바탕"/>
                <a:cs typeface="함초롬바탕"/>
              </a:rPr>
              <a:t> </a:t>
            </a:r>
            <a:r>
              <a:rPr lang="en-US" sz="3400" b="1" i="0" dirty="0" err="1">
                <a:solidFill>
                  <a:srgbClr val="4CC2F2"/>
                </a:solidFill>
                <a:latin typeface="함초롬바탕"/>
                <a:ea typeface="함초롬바탕"/>
                <a:cs typeface="함초롬바탕"/>
              </a:rPr>
              <a:t>때에</a:t>
            </a:r>
            <a:r>
              <a:rPr lang="en-US" sz="3400" b="1" i="0" dirty="0">
                <a:solidFill>
                  <a:srgbClr val="4CC2F2"/>
                </a:solidFill>
                <a:latin typeface="함초롬바탕"/>
                <a:ea typeface="함초롬바탕"/>
                <a:cs typeface="함초롬바탕"/>
              </a:rPr>
              <a:t> </a:t>
            </a:r>
            <a:r>
              <a:rPr lang="en-US" sz="3400" b="1" i="0" dirty="0" err="1">
                <a:solidFill>
                  <a:srgbClr val="4CC2F2"/>
                </a:solidFill>
                <a:latin typeface="함초롬바탕"/>
                <a:ea typeface="함초롬바탕"/>
                <a:cs typeface="함초롬바탕"/>
              </a:rPr>
              <a:t>필요한</a:t>
            </a:r>
            <a:r>
              <a:rPr lang="en-US" sz="3400" b="1" i="0" dirty="0">
                <a:solidFill>
                  <a:srgbClr val="4CC2F2"/>
                </a:solidFill>
                <a:latin typeface="함초롬바탕"/>
                <a:ea typeface="함초롬바탕"/>
                <a:cs typeface="함초롬바탕"/>
              </a:rPr>
              <a:t> </a:t>
            </a:r>
            <a:r>
              <a:rPr lang="en-US" sz="3400" b="1" i="0" dirty="0" err="1">
                <a:solidFill>
                  <a:srgbClr val="4CC2F2"/>
                </a:solidFill>
                <a:latin typeface="함초롬바탕"/>
                <a:ea typeface="함초롬바탕"/>
                <a:cs typeface="함초롬바탕"/>
              </a:rPr>
              <a:t>도움을</a:t>
            </a:r>
            <a:r>
              <a:rPr lang="en-US" sz="3400" b="1" i="0" dirty="0">
                <a:solidFill>
                  <a:srgbClr val="4CC2F2"/>
                </a:solidFill>
                <a:latin typeface="함초롬바탕"/>
                <a:ea typeface="함초롬바탕"/>
                <a:cs typeface="함초롬바탕"/>
              </a:rPr>
              <a:t> </a:t>
            </a:r>
            <a:r>
              <a:rPr lang="en-US" sz="3400" b="1" i="0" dirty="0" err="1">
                <a:solidFill>
                  <a:srgbClr val="4CC2F2"/>
                </a:solidFill>
                <a:latin typeface="함초롬바탕"/>
                <a:ea typeface="함초롬바탕"/>
                <a:cs typeface="함초롬바탕"/>
              </a:rPr>
              <a:t>받을</a:t>
            </a:r>
            <a:r>
              <a:rPr lang="en-US" sz="3400" b="1" i="0" dirty="0">
                <a:solidFill>
                  <a:srgbClr val="4CC2F2"/>
                </a:solidFill>
                <a:latin typeface="함초롬바탕"/>
                <a:ea typeface="함초롬바탕"/>
                <a:cs typeface="함초롬바탕"/>
              </a:rPr>
              <a:t> 수 </a:t>
            </a:r>
            <a:r>
              <a:rPr lang="en-US" sz="3400" b="1" i="0" dirty="0" err="1">
                <a:solidFill>
                  <a:srgbClr val="4CC2F2"/>
                </a:solidFill>
                <a:latin typeface="함초롬바탕"/>
                <a:ea typeface="함초롬바탕"/>
                <a:cs typeface="함초롬바탕"/>
              </a:rPr>
              <a:t>있는</a:t>
            </a:r>
            <a:endParaRPr lang="en-US" sz="3400" b="1" i="0" dirty="0">
              <a:solidFill>
                <a:srgbClr val="4CC2F2"/>
              </a:solidFill>
              <a:latin typeface="함초롬바탕"/>
              <a:ea typeface="함초롬바탕"/>
              <a:cs typeface="함초롬바탕"/>
            </a:endParaRPr>
          </a:p>
          <a:p>
            <a:pPr marL="0" lvl="0" indent="0" algn="l">
              <a:lnSpc>
                <a:spcPts val="4930"/>
              </a:lnSpc>
              <a:buNone/>
              <a:defRPr/>
            </a:pPr>
            <a:r>
              <a:rPr lang="en-US" sz="3400" b="1" i="0" dirty="0" err="1">
                <a:solidFill>
                  <a:srgbClr val="4CC2F2"/>
                </a:solidFill>
                <a:latin typeface="함초롬바탕"/>
                <a:ea typeface="함초롬바탕"/>
                <a:cs typeface="함초롬바탕"/>
              </a:rPr>
              <a:t>당연한</a:t>
            </a:r>
            <a:r>
              <a:rPr lang="en-US" sz="3400" b="1" i="0" dirty="0">
                <a:solidFill>
                  <a:srgbClr val="4CC2F2"/>
                </a:solidFill>
                <a:latin typeface="함초롬바탕"/>
                <a:ea typeface="함초롬바탕"/>
                <a:cs typeface="함초롬바탕"/>
              </a:rPr>
              <a:t> </a:t>
            </a:r>
            <a:r>
              <a:rPr lang="en-US" sz="3400" b="1" i="0" dirty="0" err="1">
                <a:solidFill>
                  <a:srgbClr val="4CC2F2"/>
                </a:solidFill>
                <a:latin typeface="함초롬바탕"/>
                <a:ea typeface="함초롬바탕"/>
                <a:cs typeface="함초롬바탕"/>
              </a:rPr>
              <a:t>권리</a:t>
            </a:r>
            <a:r>
              <a:rPr lang="en-US" sz="3400" b="1" i="0" dirty="0" err="1">
                <a:solidFill>
                  <a:srgbClr val="F5F7FB"/>
                </a:solidFill>
                <a:latin typeface="함초롬바탕"/>
                <a:ea typeface="함초롬바탕"/>
                <a:cs typeface="함초롬바탕"/>
              </a:rPr>
              <a:t>입니다</a:t>
            </a:r>
            <a:r>
              <a:rPr lang="en-US" sz="3400" b="1" i="0" dirty="0">
                <a:solidFill>
                  <a:srgbClr val="F5F7FB"/>
                </a:solidFill>
                <a:latin typeface="함초롬바탕"/>
                <a:ea typeface="함초롬바탕"/>
                <a:cs typeface="함초롬바탕"/>
              </a:rPr>
              <a:t>.</a:t>
            </a:r>
            <a:endParaRPr lang="en-US" sz="3400" dirty="0">
              <a:latin typeface="함초롬바탕"/>
              <a:ea typeface="함초롬바탕"/>
              <a:cs typeface="함초롬바탕"/>
            </a:endParaRPr>
          </a:p>
        </p:txBody>
      </p:sp>
      <p:sp>
        <p:nvSpPr>
          <p:cNvPr id="6" name="Text 2"/>
          <p:cNvSpPr/>
          <p:nvPr/>
        </p:nvSpPr>
        <p:spPr>
          <a:xfrm>
            <a:off x="812800" y="4827271"/>
            <a:ext cx="9810750" cy="368300"/>
          </a:xfrm>
          <a:prstGeom prst="rect">
            <a:avLst/>
          </a:prstGeom>
          <a:noFill/>
          <a:ln/>
        </p:spPr>
        <p:txBody>
          <a:bodyPr wrap="square" lIns="0" tIns="0" rIns="0" bIns="0" anchor="t">
            <a:normAutofit/>
          </a:bodyPr>
          <a:lstStyle/>
          <a:p>
            <a:pPr marL="0" lvl="0" indent="0" algn="l">
              <a:lnSpc>
                <a:spcPts val="2700"/>
              </a:lnSpc>
              <a:buNone/>
              <a:defRPr/>
            </a:pPr>
            <a:r>
              <a:rPr lang="en-US" sz="1800">
                <a:solidFill>
                  <a:srgbClr val="C7D6EE"/>
                </a:solidFill>
                <a:latin typeface="맑은 고딕"/>
                <a:ea typeface="맑은 고딕"/>
              </a:rPr>
              <a:t>부서와 기관의 경계보다 아이의 성장과 가족의 삶을 먼저 살피는 원주시</a:t>
            </a:r>
            <a:endParaRPr lang="en-US" sz="1800">
              <a:latin typeface="맑은 고딕"/>
              <a:ea typeface="맑은 고딕"/>
            </a:endParaRPr>
          </a:p>
        </p:txBody>
      </p:sp>
      <p:sp>
        <p:nvSpPr>
          <p:cNvPr id="7" name="Text 3"/>
          <p:cNvSpPr/>
          <p:nvPr/>
        </p:nvSpPr>
        <p:spPr>
          <a:xfrm>
            <a:off x="812800" y="6151879"/>
            <a:ext cx="7848600" cy="274320"/>
          </a:xfrm>
          <a:prstGeom prst="rect">
            <a:avLst/>
          </a:prstGeom>
          <a:noFill/>
          <a:ln/>
        </p:spPr>
        <p:txBody>
          <a:bodyPr wrap="square" lIns="0" tIns="0" rIns="0" bIns="0" anchor="t">
            <a:normAutofit/>
          </a:bodyPr>
          <a:lstStyle/>
          <a:p>
            <a:pPr marL="0" lvl="0" indent="0" algn="l">
              <a:lnSpc>
                <a:spcPts val="1960"/>
              </a:lnSpc>
              <a:buNone/>
              <a:defRPr/>
            </a:pPr>
            <a:r>
              <a:rPr lang="en-US" sz="1400">
                <a:solidFill>
                  <a:srgbClr val="C7D6EE"/>
                </a:solidFill>
                <a:latin typeface="맑은 고딕"/>
                <a:ea typeface="맑은 고딕"/>
              </a:rPr>
              <a:t>원주시의회 5분 자유발언 · 김지헌 의원</a:t>
            </a:r>
            <a:endParaRPr lang="en-US" sz="1400">
              <a:latin typeface="맑은 고딕"/>
              <a:ea typeface="맑은 고딕"/>
            </a:endParaRPr>
          </a:p>
        </p:txBody>
      </p:sp>
    </p:spTree>
  </p:cSld>
  <p:clrMapOvr>
    <a:masterClrMapping/>
  </p:clrMapOvr>
</p:sld>
</file>

<file path=ppt/theme/theme1.xml><?xml version="1.0" encoding="utf-8"?>
<a:theme xmlns:a="http://schemas.openxmlformats.org/drawingml/2006/main" name="느린학습 아동을 놓치지 않는 원주시 · 5분 자유발언">
  <a:themeElements>
    <a:clrScheme name="느린학습 아동을 놓치지 않는 원주시 · 5분 자유발언">
      <a:dk1>
        <a:srgbClr val="0B2D6B"/>
      </a:dk1>
      <a:lt1>
        <a:srgbClr val="E8EFF8"/>
      </a:lt1>
      <a:dk2>
        <a:srgbClr val="425E8E"/>
      </a:dk2>
      <a:lt2>
        <a:srgbClr val="D2DCEA"/>
      </a:lt2>
      <a:accent1>
        <a:srgbClr val="004EA2"/>
      </a:accent1>
      <a:accent2>
        <a:srgbClr val="C7D6EE"/>
      </a:accent2>
      <a:accent3>
        <a:srgbClr val="C9E6F7"/>
      </a:accent3>
      <a:accent4>
        <a:srgbClr val="4CC2F2"/>
      </a:accent4>
      <a:accent5>
        <a:srgbClr val="34507A"/>
      </a:accent5>
      <a:accent6>
        <a:srgbClr val="4A5568"/>
      </a:accent6>
      <a:hlink>
        <a:srgbClr val="0563C1"/>
      </a:hlink>
      <a:folHlink>
        <a:srgbClr val="954F72"/>
      </a:folHlink>
    </a:clrScheme>
    <a:fontScheme name="느린학습 아동을 놓치지 않는 원주시 · 5분 자유발언">
      <a:majorFont>
        <a:latin typeface="Noto Sans KR"/>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Noto Sans KR"/>
        <a:ea typeface=""/>
        <a:cs typeface=""/>
        <a:font script="Jpan" typeface="Yu Gothic"/>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한컴오피스">
  <a:themeElements>
    <a:clrScheme name="한컴오피스">
      <a:dk1>
        <a:sysClr val="windowText" lastClr="000000"/>
      </a:dk1>
      <a:lt1>
        <a:sysClr val="window" lastClr="FFFFFF"/>
      </a:lt1>
      <a:dk2>
        <a:srgbClr val="3A3C84"/>
      </a:dk2>
      <a:lt2>
        <a:srgbClr val="FAF3DB"/>
      </a:lt2>
      <a:accent1>
        <a:srgbClr val="6182D6"/>
      </a:accent1>
      <a:accent2>
        <a:srgbClr val="FF843A"/>
      </a:accent2>
      <a:accent3>
        <a:srgbClr val="B2B2B2"/>
      </a:accent3>
      <a:accent4>
        <a:srgbClr val="FFD700"/>
      </a:accent4>
      <a:accent5>
        <a:srgbClr val="289B6E"/>
      </a:accent5>
      <a:accent6>
        <a:srgbClr val="9D5CBB"/>
      </a:accent6>
      <a:hlink>
        <a:srgbClr val="4A45FF"/>
      </a:hlink>
      <a:folHlink>
        <a:srgbClr val="BE27BB"/>
      </a:folHlink>
    </a:clrScheme>
    <a:fontScheme name="한컴오피스">
      <a:majorFont>
        <a:latin typeface="Calibri"/>
        <a:ea typeface=""/>
        <a:cs typeface=""/>
        <a:font script="Jpan" typeface="MS PGothic"/>
        <a:font script="Hang" typeface="맑은 고딕"/>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Ethi" typeface="Leelawadee UI"/>
        <a:font script="Mymr" typeface="Myanmar Text"/>
      </a:majorFont>
      <a:minorFont>
        <a:latin typeface="Calibri"/>
        <a:ea typeface=""/>
        <a:cs typeface=""/>
        <a:font script="Jpan" typeface="MS PGothic"/>
        <a:font script="Hang" typeface="맑은 고딕"/>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Ethi" typeface="Leelawadee UI"/>
        <a:font script="Mymr" typeface="Myanmar Text"/>
      </a:minorFont>
    </a:fontScheme>
    <a:fmtScheme name="한컴오피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12700" cap="flat" cmpd="sng" algn="ctr">
          <a:solidFill>
            <a:schemeClr val="phClr">
              <a:satMod val="105000"/>
            </a:scheme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75000"/>
              </a:srgbClr>
            </a:outerShdw>
          </a:effectLst>
        </a:effectStyle>
        <a:effectStyle>
          <a:effectLst>
            <a:outerShdw blurRad="38100" dist="25400" dir="5400000" rotWithShape="0">
              <a:srgbClr val="000000">
                <a:alpha val="75000"/>
              </a:srgbClr>
            </a:outerShdw>
          </a:effectLst>
        </a:effectStyle>
        <a:effectStyle>
          <a:effectLst>
            <a:reflection blurRad="12700" stA="26000" endPos="28000" dist="38100" dir="5400000" sy="-100000" rotWithShape="0"/>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959</Words>
  <Application>Microsoft Office PowerPoint</Application>
  <PresentationFormat>와이드스크린</PresentationFormat>
  <Paragraphs>111</Paragraphs>
  <Slides>10</Slides>
  <Notes>10</Notes>
  <HiddenSlides>0</HiddenSlides>
  <MMClips>0</MMClips>
  <ScaleCrop>false</ScaleCrop>
  <HeadingPairs>
    <vt:vector size="6" baseType="variant">
      <vt:variant>
        <vt:lpstr>사용한 글꼴</vt:lpstr>
      </vt:variant>
      <vt:variant>
        <vt:i4>6</vt:i4>
      </vt:variant>
      <vt:variant>
        <vt:lpstr>테마</vt:lpstr>
      </vt:variant>
      <vt:variant>
        <vt:i4>1</vt:i4>
      </vt:variant>
      <vt:variant>
        <vt:lpstr>슬라이드 제목</vt:lpstr>
      </vt:variant>
      <vt:variant>
        <vt:i4>10</vt:i4>
      </vt:variant>
    </vt:vector>
  </HeadingPairs>
  <TitlesOfParts>
    <vt:vector size="17" baseType="lpstr">
      <vt:lpstr>Noto Sans KR</vt:lpstr>
      <vt:lpstr>Noto Serif KR</vt:lpstr>
      <vt:lpstr>맑은 고딕</vt:lpstr>
      <vt:lpstr>함초롬바탕</vt:lpstr>
      <vt:lpstr>Arial</vt:lpstr>
      <vt:lpstr>Calibri</vt:lpstr>
      <vt:lpstr>느린학습 아동을 놓치지 않는 원주시 · 5분 자유발언</vt:lpstr>
      <vt:lpstr>느린학습 아동 조기 발견 및 통합지원체계 구축 촉구</vt:lpstr>
      <vt:lpstr>지적장애로 등록되지는 않지만, 배움과 관계에서 어려움을 겪는 아이들</vt:lpstr>
      <vt:lpstr>지금의 지원은 9세부터 시작됩니다</vt:lpstr>
      <vt:lpstr>「꾸물터」 — 꾸준히 물꼬를 터보는 우리</vt:lpstr>
      <vt:lpstr>개인 · 가정 · 지역사회가 함께 찾은 통합지원의 길</vt:lpstr>
      <vt:lpstr>생애주기형 통합지원체계</vt:lpstr>
      <vt:lpstr>가칭 ‘느린학습자 통합지원 협의체’ 구성</vt:lpstr>
      <vt:lpstr>취학 전 · 초등 저학년 아동을 위한 조기 발견 및 지원체계 마련</vt:lpstr>
      <vt:lpstr>연도별 실행계획과 안정적인 예산 마련</vt:lpstr>
      <vt:lpstr>느린학습 아동에게 필요한 것은 특별한 배려가 아니라, 필요한 때에 필요한 도움을 받을 수 있는 당연한 권리입니다.</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느린학습 아동을 놓치지 않는 원주시 · 5분 자유발언</dc:title>
  <dc:creator>user</dc:creator>
  <cp:lastModifiedBy>user</cp:lastModifiedBy>
  <cp:revision>7</cp:revision>
  <cp:lastPrinted>2026-10-15T23:19:02Z</cp:lastPrinted>
  <dcterms:created xsi:type="dcterms:W3CDTF">2026-10-14T05:26:21Z</dcterms:created>
  <dcterms:modified xsi:type="dcterms:W3CDTF">2026-10-15T23:19:18Z</dcterms:modified>
  <cp:version/>
</cp:coreProperties>
</file>