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01" r:id="rId2"/>
  </p:sldMasterIdLst>
  <p:sldIdLst>
    <p:sldId id="267" r:id="rId3"/>
    <p:sldId id="256" r:id="rId4"/>
    <p:sldId id="268" r:id="rId5"/>
    <p:sldId id="272" r:id="rId6"/>
    <p:sldId id="273" r:id="rId7"/>
    <p:sldId id="274" r:id="rId8"/>
    <p:sldId id="275" r:id="rId9"/>
    <p:sldId id="277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6227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1894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6753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5428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8051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5722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3061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BD0CA2A8-E17D-47D9-B8A1-31E677F46A7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9746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6415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0724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98750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57940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40995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78107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76358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37664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2656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23975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41838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2024-03-15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12793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43034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0865745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62498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인용문 있는 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011679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참 또는 거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93295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353762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607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D0CA2A8-E17D-47D9-B8A1-31E677F46A7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311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1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1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0CA2A8-E17D-47D9-B8A1-31E677F46A7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6321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</p:sldLayoutIdLst>
  <p:txStyles>
    <p:titleStyle>
      <a:lvl1pPr algn="l" defTabSz="457200" rtl="0" eaLnBrk="1" latinLnBrk="1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081712" y="1849923"/>
            <a:ext cx="8956331" cy="2132964"/>
          </a:xfrm>
        </p:spPr>
        <p:txBody>
          <a:bodyPr anchor="ctr">
            <a:no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5400" b="1" dirty="0" smtClean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원주문화원 직원 </a:t>
            </a:r>
            <a:r>
              <a:rPr lang="en-US" altLang="ko-KR" sz="5400" b="1" dirty="0" smtClean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/>
            </a:r>
            <a:br>
              <a:rPr lang="en-US" altLang="ko-KR" sz="5400" b="1" dirty="0" smtClean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</a:br>
            <a:r>
              <a:rPr lang="ko-KR" altLang="en-US" sz="5400" b="1" dirty="0" smtClean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처우개선에 관한 건의</a:t>
            </a:r>
            <a:endParaRPr lang="ko-KR" altLang="en-US" sz="5400" b="1" dirty="0">
              <a:solidFill>
                <a:srgbClr val="00206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933103" y="5053562"/>
            <a:ext cx="7253551" cy="1143000"/>
          </a:xfrm>
        </p:spPr>
        <p:txBody>
          <a:bodyPr>
            <a:normAutofit/>
          </a:bodyPr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행정복지위원회</a:t>
            </a:r>
            <a:endParaRPr lang="en-US" altLang="ko-KR" sz="2000" b="1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ko-KR" altLang="en-US" sz="20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부위원장 권 아름</a:t>
            </a:r>
            <a:endParaRPr lang="ko-KR" altLang="en-US" sz="20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4634990" y="6442344"/>
            <a:ext cx="2377923" cy="338554"/>
            <a:chOff x="319346" y="134082"/>
            <a:chExt cx="2377923" cy="338554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smtClean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  <a:endParaRPr lang="ko-KR" altLang="en-US" sz="1600" b="1" dirty="0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3"/>
          <a:srcRect l="10377" t="4608" r="8315" b="11129"/>
          <a:stretch/>
        </p:blipFill>
        <p:spPr>
          <a:xfrm>
            <a:off x="9625033" y="2909670"/>
            <a:ext cx="2486186" cy="34049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5" name="그룹 14"/>
          <p:cNvGrpSpPr/>
          <p:nvPr/>
        </p:nvGrpSpPr>
        <p:grpSpPr>
          <a:xfrm>
            <a:off x="-12398" y="85175"/>
            <a:ext cx="4647388" cy="488403"/>
            <a:chOff x="1011818" y="2246497"/>
            <a:chExt cx="7923788" cy="573578"/>
          </a:xfrm>
        </p:grpSpPr>
        <p:sp>
          <p:nvSpPr>
            <p:cNvPr id="16" name="모서리가 둥근 직사각형 15"/>
            <p:cNvSpPr/>
            <p:nvPr/>
          </p:nvSpPr>
          <p:spPr>
            <a:xfrm>
              <a:off x="1078320" y="2246497"/>
              <a:ext cx="7857286" cy="573578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011818" y="2352559"/>
              <a:ext cx="7923788" cy="3614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제 </a:t>
              </a:r>
              <a:r>
                <a:rPr lang="en-US" altLang="ko-KR" sz="1400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247</a:t>
              </a:r>
              <a:r>
                <a:rPr lang="ko-KR" altLang="en-US" sz="1400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회 </a:t>
              </a:r>
              <a:r>
                <a:rPr lang="ko-KR" altLang="en-US" sz="1400" b="1" dirty="0">
                  <a:latin typeface="굴림" panose="020B0600000101010101" pitchFamily="50" charset="-127"/>
                  <a:ea typeface="굴림" panose="020B0600000101010101" pitchFamily="50" charset="-127"/>
                </a:rPr>
                <a:t>원주시의회 </a:t>
              </a:r>
              <a:r>
                <a:rPr lang="ko-KR" altLang="en-US" sz="1400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임시회 제</a:t>
              </a:r>
              <a:r>
                <a:rPr lang="en-US" altLang="ko-KR" sz="1400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2</a:t>
              </a:r>
              <a:r>
                <a:rPr lang="ko-KR" altLang="en-US" sz="1400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차 본회의 </a:t>
              </a:r>
              <a:r>
                <a:rPr lang="en-US" altLang="ko-KR" sz="1400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5</a:t>
              </a:r>
              <a:r>
                <a:rPr lang="ko-KR" altLang="en-US" sz="1400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분 자유발언</a:t>
              </a:r>
              <a:endParaRPr lang="ko-KR" altLang="en-US" sz="1400" b="1" dirty="0"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66354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74" t="17042" b="19416"/>
          <a:stretch/>
        </p:blipFill>
        <p:spPr>
          <a:xfrm>
            <a:off x="313737" y="633866"/>
            <a:ext cx="5325062" cy="43434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9" t="12447" b="2909"/>
          <a:stretch/>
        </p:blipFill>
        <p:spPr>
          <a:xfrm>
            <a:off x="5909733" y="633866"/>
            <a:ext cx="6034426" cy="43434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205134" y="5169096"/>
            <a:ext cx="20281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현</a:t>
            </a:r>
            <a:r>
              <a:rPr lang="en-US" altLang="ko-KR" sz="2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2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원주문화원</a:t>
            </a:r>
            <a:endParaRPr lang="ko-KR" altLang="en-US" sz="24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624025" y="5169096"/>
            <a:ext cx="20281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구</a:t>
            </a:r>
            <a:r>
              <a:rPr lang="en-US" altLang="ko-KR" sz="2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2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원주문화원</a:t>
            </a:r>
            <a:endParaRPr lang="ko-KR" altLang="en-US" sz="24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44014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5004175"/>
              </p:ext>
            </p:extLst>
          </p:nvPr>
        </p:nvGraphicFramePr>
        <p:xfrm>
          <a:off x="550371" y="1878760"/>
          <a:ext cx="4487142" cy="2646987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599903"/>
                <a:gridCol w="2887239"/>
              </a:tblGrid>
              <a:tr h="882329">
                <a:tc gridSpan="2">
                  <a:txBody>
                    <a:bodyPr/>
                    <a:lstStyle/>
                    <a:p>
                      <a:pPr lvl="1" algn="l" latinLnBrk="1"/>
                      <a:r>
                        <a:rPr lang="ko-KR" altLang="en-US" sz="2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원주문화원 이용객 현황</a:t>
                      </a:r>
                      <a:endParaRPr lang="ko-KR" altLang="en-US" sz="28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88232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2019</a:t>
                      </a:r>
                      <a:r>
                        <a:rPr lang="ko-KR" altLang="en-US" sz="3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년</a:t>
                      </a:r>
                      <a:endParaRPr lang="ko-KR" altLang="en-US" sz="32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16,000</a:t>
                      </a:r>
                      <a:r>
                        <a:rPr lang="ko-KR" altLang="en-US" sz="3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명</a:t>
                      </a:r>
                      <a:endParaRPr lang="ko-KR" altLang="en-US" sz="32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</a:tr>
              <a:tr h="88232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2023</a:t>
                      </a:r>
                      <a:r>
                        <a:rPr lang="ko-KR" altLang="en-US" sz="3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년</a:t>
                      </a:r>
                      <a:endParaRPr lang="ko-KR" altLang="en-US" sz="32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78,000</a:t>
                      </a:r>
                      <a:r>
                        <a:rPr lang="ko-KR" altLang="en-US" sz="3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명</a:t>
                      </a:r>
                      <a:endParaRPr lang="ko-KR" altLang="en-US" sz="32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왼쪽으로 구부러진 화살표 3"/>
          <p:cNvSpPr/>
          <p:nvPr/>
        </p:nvSpPr>
        <p:spPr>
          <a:xfrm>
            <a:off x="4687334" y="2938661"/>
            <a:ext cx="856211" cy="1412031"/>
          </a:xfrm>
          <a:prstGeom prst="curved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28898" y="3176502"/>
            <a:ext cx="126353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4.9</a:t>
            </a:r>
            <a:r>
              <a:rPr lang="ko-KR" altLang="en-US" sz="2800" b="1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배</a:t>
            </a:r>
            <a:endParaRPr lang="en-US" altLang="ko-KR" sz="2800" b="1" dirty="0" smtClean="0">
              <a:solidFill>
                <a:srgbClr val="FF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r>
              <a:rPr lang="ko-KR" altLang="en-US" sz="2800" b="1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증가</a:t>
            </a:r>
            <a:endParaRPr lang="ko-KR" altLang="en-US" sz="2800" b="1" dirty="0">
              <a:solidFill>
                <a:srgbClr val="FF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1652896"/>
              </p:ext>
            </p:extLst>
          </p:nvPr>
        </p:nvGraphicFramePr>
        <p:xfrm>
          <a:off x="6606770" y="1846624"/>
          <a:ext cx="2357120" cy="2675091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357120"/>
              </a:tblGrid>
              <a:tr h="9072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kern="1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직원</a:t>
                      </a:r>
                      <a:r>
                        <a:rPr lang="ko-KR" altLang="en-US" sz="28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2800" kern="1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현황</a:t>
                      </a:r>
                      <a:endParaRPr lang="ko-KR" altLang="en-US" sz="2800" b="1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anchor="ctr"/>
                </a:tc>
              </a:tr>
              <a:tr h="88392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6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</a:t>
                      </a:r>
                      <a:r>
                        <a:rPr lang="ko-KR" altLang="en-US" sz="36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명</a:t>
                      </a:r>
                      <a:endParaRPr lang="ko-KR" altLang="en-US" sz="3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</a:tr>
              <a:tr h="88392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6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8</a:t>
                      </a:r>
                      <a:r>
                        <a:rPr lang="ko-KR" altLang="en-US" sz="36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명</a:t>
                      </a:r>
                      <a:endParaRPr lang="ko-KR" altLang="en-US" sz="3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8929944" y="3167622"/>
            <a:ext cx="126353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ko-KR" altLang="en-US" sz="2800" b="1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명</a:t>
            </a:r>
            <a:endParaRPr lang="en-US" altLang="ko-KR" sz="2800" b="1" dirty="0" smtClean="0">
              <a:solidFill>
                <a:srgbClr val="FF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r>
              <a:rPr lang="ko-KR" altLang="en-US" sz="2800" b="1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증가</a:t>
            </a:r>
            <a:endParaRPr lang="ko-KR" altLang="en-US" sz="2800" b="1" dirty="0">
              <a:solidFill>
                <a:srgbClr val="FF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왼쪽으로 구부러진 화살표 11"/>
          <p:cNvSpPr/>
          <p:nvPr/>
        </p:nvSpPr>
        <p:spPr>
          <a:xfrm>
            <a:off x="8306490" y="2929781"/>
            <a:ext cx="856211" cy="1429790"/>
          </a:xfrm>
          <a:prstGeom prst="curved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81797" y="5037512"/>
            <a:ext cx="50208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정원 </a:t>
            </a:r>
            <a:r>
              <a:rPr lang="en-US" altLang="ko-KR" sz="36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11</a:t>
            </a:r>
            <a:r>
              <a:rPr lang="ko-KR" altLang="en-US" sz="36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명 </a:t>
            </a:r>
            <a:r>
              <a:rPr lang="ko-KR" altLang="en-US" sz="3600" b="1" dirty="0" smtClean="0"/>
              <a:t>⇒ </a:t>
            </a:r>
            <a:r>
              <a:rPr lang="ko-KR" altLang="en-US" sz="36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현원 </a:t>
            </a:r>
            <a:r>
              <a:rPr lang="en-US" altLang="ko-KR" sz="36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8</a:t>
            </a:r>
            <a:r>
              <a:rPr lang="ko-KR" altLang="en-US" sz="36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명</a:t>
            </a:r>
            <a:endParaRPr lang="ko-KR" altLang="en-US" sz="36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74782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표 7">
            <a:extLst>
              <a:ext uri="{FF2B5EF4-FFF2-40B4-BE49-F238E27FC236}">
                <a16:creationId xmlns="" xmlns:a16="http://schemas.microsoft.com/office/drawing/2014/main" id="{C21204A0-ADDF-5A76-E27C-E3DD3C2B34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3444148"/>
              </p:ext>
            </p:extLst>
          </p:nvPr>
        </p:nvGraphicFramePr>
        <p:xfrm>
          <a:off x="623358" y="663575"/>
          <a:ext cx="8342842" cy="5895168"/>
        </p:xfrm>
        <a:graphic>
          <a:graphicData uri="http://schemas.openxmlformats.org/drawingml/2006/table">
            <a:tbl>
              <a:tblPr/>
              <a:tblGrid>
                <a:gridCol w="1010708">
                  <a:extLst>
                    <a:ext uri="{9D8B030D-6E8A-4147-A177-3AD203B41FA5}">
                      <a16:colId xmlns="" xmlns:a16="http://schemas.microsoft.com/office/drawing/2014/main" val="2012689195"/>
                    </a:ext>
                  </a:extLst>
                </a:gridCol>
                <a:gridCol w="1413934">
                  <a:extLst>
                    <a:ext uri="{9D8B030D-6E8A-4147-A177-3AD203B41FA5}">
                      <a16:colId xmlns="" xmlns:a16="http://schemas.microsoft.com/office/drawing/2014/main" val="4111047971"/>
                    </a:ext>
                  </a:extLst>
                </a:gridCol>
                <a:gridCol w="1888066">
                  <a:extLst>
                    <a:ext uri="{9D8B030D-6E8A-4147-A177-3AD203B41FA5}">
                      <a16:colId xmlns="" xmlns:a16="http://schemas.microsoft.com/office/drawing/2014/main" val="3203374303"/>
                    </a:ext>
                  </a:extLst>
                </a:gridCol>
                <a:gridCol w="1811867">
                  <a:extLst>
                    <a:ext uri="{9D8B030D-6E8A-4147-A177-3AD203B41FA5}">
                      <a16:colId xmlns="" xmlns:a16="http://schemas.microsoft.com/office/drawing/2014/main" val="2472166643"/>
                    </a:ext>
                  </a:extLst>
                </a:gridCol>
                <a:gridCol w="2218267">
                  <a:extLst>
                    <a:ext uri="{9D8B030D-6E8A-4147-A177-3AD203B41FA5}">
                      <a16:colId xmlns="" xmlns:a16="http://schemas.microsoft.com/office/drawing/2014/main" val="3851919297"/>
                    </a:ext>
                  </a:extLst>
                </a:gridCol>
              </a:tblGrid>
              <a:tr h="49126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순번</a:t>
                      </a:r>
                      <a:endParaRPr lang="ko-KR" altLang="en-US" sz="1200" b="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성 명</a:t>
                      </a:r>
                      <a:endParaRPr lang="ko-KR" altLang="en-US" sz="1200" b="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채용일</a:t>
                      </a:r>
                      <a:endParaRPr lang="ko-KR" altLang="en-US" sz="1200" b="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퇴사일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근무기간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67003624"/>
                  </a:ext>
                </a:extLst>
              </a:tr>
              <a:tr h="49126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endParaRPr lang="en-US" sz="1200" b="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김</a:t>
                      </a: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OO</a:t>
                      </a:r>
                      <a:endParaRPr lang="en-US" sz="1200" b="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20. 01</a:t>
                      </a:r>
                      <a:endParaRPr lang="en-US" sz="1200" b="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20. 02</a:t>
                      </a:r>
                      <a:endParaRPr lang="en-US" sz="1200" b="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r>
                        <a:rPr lang="ko-KR" altLang="en-US" sz="2000" b="1" kern="0" spc="0" dirty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개월</a:t>
                      </a:r>
                      <a:endParaRPr lang="ko-KR" altLang="en-US" sz="1400" b="1" kern="0" spc="0" dirty="0">
                        <a:solidFill>
                          <a:srgbClr val="FF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631682056"/>
                  </a:ext>
                </a:extLst>
              </a:tr>
              <a:tr h="49126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endParaRPr lang="en-US" sz="1200" b="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</a:t>
                      </a: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OO</a:t>
                      </a:r>
                      <a:endParaRPr lang="en-US" sz="1200" b="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20. 02</a:t>
                      </a:r>
                      <a:endParaRPr lang="en-US" sz="1200" b="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21. 03</a:t>
                      </a:r>
                      <a:endParaRPr lang="en-US" sz="1200" b="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lang="ko-KR" altLang="en-US" sz="2000" b="1" kern="0" spc="0" dirty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년 </a:t>
                      </a:r>
                      <a:r>
                        <a:rPr lang="en-US" altLang="ko-KR" sz="2000" b="1" kern="0" spc="0" dirty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lang="ko-KR" altLang="en-US" sz="2000" b="1" kern="0" spc="0" dirty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개월</a:t>
                      </a:r>
                      <a:endParaRPr lang="ko-KR" altLang="en-US" sz="1400" b="1" kern="0" spc="0" dirty="0">
                        <a:solidFill>
                          <a:srgbClr val="FF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354286503"/>
                  </a:ext>
                </a:extLst>
              </a:tr>
              <a:tr h="49126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endParaRPr lang="en-US" sz="1200" b="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나</a:t>
                      </a: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OO</a:t>
                      </a:r>
                      <a:endParaRPr lang="en-US" sz="1200" b="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18. 01</a:t>
                      </a:r>
                      <a:endParaRPr lang="en-US" sz="1200" b="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21. 07</a:t>
                      </a:r>
                      <a:endParaRPr lang="en-US" sz="1200" b="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r>
                        <a:rPr lang="ko-KR" altLang="en-US" sz="2000" b="1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년 </a:t>
                      </a:r>
                      <a:r>
                        <a:rPr lang="en-US" altLang="ko-KR" sz="2000" b="1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7</a:t>
                      </a:r>
                      <a:r>
                        <a:rPr lang="ko-KR" altLang="en-US" sz="2000" b="1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개월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742225283"/>
                  </a:ext>
                </a:extLst>
              </a:tr>
              <a:tr h="49126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류</a:t>
                      </a:r>
                      <a:r>
                        <a:rPr lang="en-US" sz="1800" b="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OO</a:t>
                      </a:r>
                      <a:endParaRPr lang="en-US" sz="1200" b="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21. 07</a:t>
                      </a:r>
                      <a:endParaRPr lang="en-US" sz="1200" b="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22. 10</a:t>
                      </a:r>
                      <a:endParaRPr lang="en-US" sz="1200" b="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15</a:t>
                      </a:r>
                      <a:r>
                        <a:rPr lang="ko-KR" altLang="en-US" sz="2000" b="1" kern="0" spc="0" dirty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개월</a:t>
                      </a:r>
                      <a:endParaRPr lang="ko-KR" altLang="en-US" sz="1400" b="1" kern="0" spc="0" dirty="0">
                        <a:solidFill>
                          <a:srgbClr val="FF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681577582"/>
                  </a:ext>
                </a:extLst>
              </a:tr>
              <a:tr h="49126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박</a:t>
                      </a:r>
                      <a:r>
                        <a:rPr lang="en-US" sz="1800" b="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OO</a:t>
                      </a:r>
                      <a:endParaRPr lang="en-US" sz="1200" b="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22. 09</a:t>
                      </a:r>
                      <a:endParaRPr lang="en-US" sz="1200" b="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23. 01</a:t>
                      </a:r>
                      <a:endParaRPr lang="en-US" sz="1200" b="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</a:t>
                      </a:r>
                      <a:r>
                        <a:rPr lang="ko-KR" altLang="en-US" sz="2000" b="1" kern="0" spc="0" dirty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개월</a:t>
                      </a:r>
                      <a:endParaRPr lang="ko-KR" altLang="en-US" sz="1400" b="1" kern="0" spc="0" dirty="0">
                        <a:solidFill>
                          <a:srgbClr val="FF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919924051"/>
                  </a:ext>
                </a:extLst>
              </a:tr>
              <a:tr h="49126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정</a:t>
                      </a:r>
                      <a:r>
                        <a:rPr lang="en-US" sz="1800" b="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OO</a:t>
                      </a:r>
                      <a:endParaRPr lang="en-US" sz="1200" b="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23. 01</a:t>
                      </a:r>
                      <a:endParaRPr lang="en-US" sz="1200" b="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23. 01</a:t>
                      </a:r>
                      <a:endParaRPr lang="en-US" sz="1200" b="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r>
                        <a:rPr lang="ko-KR" altLang="en-US" sz="2000" b="1" kern="0" spc="0" dirty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일</a:t>
                      </a:r>
                      <a:endParaRPr lang="ko-KR" altLang="en-US" sz="1400" b="1" kern="0" spc="0" dirty="0">
                        <a:solidFill>
                          <a:srgbClr val="FF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273989036"/>
                  </a:ext>
                </a:extLst>
              </a:tr>
              <a:tr h="49126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조</a:t>
                      </a:r>
                      <a:r>
                        <a:rPr lang="en-US" sz="1800" b="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OO</a:t>
                      </a:r>
                      <a:endParaRPr lang="en-US" sz="1200" b="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23. 01</a:t>
                      </a:r>
                      <a:endParaRPr lang="en-US" sz="1200" b="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23. 01</a:t>
                      </a:r>
                      <a:endParaRPr lang="en-US" sz="1200" b="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lang="ko-KR" altLang="en-US" sz="2000" b="1" kern="0" spc="0" dirty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일</a:t>
                      </a:r>
                      <a:endParaRPr lang="ko-KR" altLang="en-US" sz="1400" b="1" kern="0" spc="0" dirty="0">
                        <a:solidFill>
                          <a:srgbClr val="FF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847811636"/>
                  </a:ext>
                </a:extLst>
              </a:tr>
              <a:tr h="49126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김</a:t>
                      </a:r>
                      <a:r>
                        <a:rPr lang="en-US" sz="1800" b="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OO</a:t>
                      </a:r>
                      <a:endParaRPr lang="en-US" sz="1200" b="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22. 08</a:t>
                      </a:r>
                      <a:endParaRPr lang="en-US" sz="1200" b="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23. 03</a:t>
                      </a:r>
                      <a:endParaRPr lang="en-US" sz="1200" b="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7</a:t>
                      </a:r>
                      <a:r>
                        <a:rPr lang="ko-KR" altLang="en-US" sz="2000" b="1" kern="0" spc="0" dirty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개월</a:t>
                      </a:r>
                      <a:endParaRPr lang="ko-KR" altLang="en-US" sz="1400" b="1" kern="0" spc="0" dirty="0">
                        <a:solidFill>
                          <a:srgbClr val="FF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077617973"/>
                  </a:ext>
                </a:extLst>
              </a:tr>
              <a:tr h="49126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9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</a:t>
                      </a:r>
                      <a:r>
                        <a:rPr lang="en-US" sz="1800" b="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OO</a:t>
                      </a:r>
                      <a:endParaRPr lang="en-US" sz="1200" b="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21. 05</a:t>
                      </a:r>
                      <a:endParaRPr lang="en-US" sz="1200" b="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24. 01</a:t>
                      </a:r>
                      <a:endParaRPr lang="en-US" sz="1200" b="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r>
                        <a:rPr lang="ko-KR" altLang="en-US" sz="2000" b="1" kern="0" spc="0" dirty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년 </a:t>
                      </a:r>
                      <a:r>
                        <a:rPr lang="en-US" altLang="ko-KR" sz="2000" b="1" kern="0" spc="0" dirty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9</a:t>
                      </a:r>
                      <a:r>
                        <a:rPr lang="ko-KR" altLang="en-US" sz="2000" b="1" kern="0" spc="0" dirty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개월</a:t>
                      </a:r>
                      <a:endParaRPr lang="ko-KR" altLang="en-US" sz="1400" b="1" kern="0" spc="0" dirty="0">
                        <a:solidFill>
                          <a:srgbClr val="FF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211415526"/>
                  </a:ext>
                </a:extLst>
              </a:tr>
              <a:tr h="49126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조</a:t>
                      </a:r>
                      <a:r>
                        <a:rPr lang="en-US" sz="1800" b="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OO</a:t>
                      </a:r>
                      <a:endParaRPr lang="en-US" sz="1200" b="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23. 02</a:t>
                      </a:r>
                      <a:endParaRPr lang="en-US" sz="1200" b="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24. 02</a:t>
                      </a:r>
                      <a:endParaRPr lang="en-US" sz="1200" b="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lang="ko-KR" altLang="en-US" sz="2000" b="1" kern="0" spc="0" dirty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년</a:t>
                      </a:r>
                      <a:endParaRPr lang="ko-KR" altLang="en-US" sz="1400" b="1" kern="0" spc="0" dirty="0">
                        <a:solidFill>
                          <a:srgbClr val="FF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583371142"/>
                  </a:ext>
                </a:extLst>
              </a:tr>
              <a:tr h="49126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</a:t>
                      </a: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OO</a:t>
                      </a:r>
                      <a:endParaRPr lang="en-US" sz="1200" b="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21. 03</a:t>
                      </a:r>
                      <a:endParaRPr lang="en-US" sz="1200" b="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24. 02</a:t>
                      </a:r>
                      <a:endParaRPr lang="en-US" sz="1200" b="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r>
                        <a:rPr lang="ko-KR" altLang="en-US" sz="2000" b="1" kern="0" spc="0" dirty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년 </a:t>
                      </a:r>
                      <a:r>
                        <a:rPr lang="en-US" altLang="ko-KR" sz="2000" b="1" kern="0" spc="0" dirty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11</a:t>
                      </a:r>
                      <a:r>
                        <a:rPr lang="ko-KR" altLang="en-US" sz="2000" b="1" kern="0" spc="0" dirty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개월</a:t>
                      </a:r>
                      <a:endParaRPr lang="ko-KR" altLang="en-US" sz="1400" b="1" kern="0" spc="0" dirty="0">
                        <a:solidFill>
                          <a:srgbClr val="FF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6504495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540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내용 개체 틀 3">
            <a:extLst>
              <a:ext uri="{FF2B5EF4-FFF2-40B4-BE49-F238E27FC236}">
                <a16:creationId xmlns="" xmlns:a16="http://schemas.microsoft.com/office/drawing/2014/main" id="{0677B897-B836-432C-49C0-F04056A22ED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2173560"/>
              </p:ext>
            </p:extLst>
          </p:nvPr>
        </p:nvGraphicFramePr>
        <p:xfrm>
          <a:off x="1412471" y="1595906"/>
          <a:ext cx="7099069" cy="4290966"/>
        </p:xfrm>
        <a:graphic>
          <a:graphicData uri="http://schemas.openxmlformats.org/drawingml/2006/table">
            <a:tbl>
              <a:tblPr/>
              <a:tblGrid>
                <a:gridCol w="1338904">
                  <a:extLst>
                    <a:ext uri="{9D8B030D-6E8A-4147-A177-3AD203B41FA5}">
                      <a16:colId xmlns="" xmlns:a16="http://schemas.microsoft.com/office/drawing/2014/main" val="3616783511"/>
                    </a:ext>
                  </a:extLst>
                </a:gridCol>
                <a:gridCol w="1803825">
                  <a:extLst>
                    <a:ext uri="{9D8B030D-6E8A-4147-A177-3AD203B41FA5}">
                      <a16:colId xmlns="" xmlns:a16="http://schemas.microsoft.com/office/drawing/2014/main" val="2990610163"/>
                    </a:ext>
                  </a:extLst>
                </a:gridCol>
                <a:gridCol w="2152515">
                  <a:extLst>
                    <a:ext uri="{9D8B030D-6E8A-4147-A177-3AD203B41FA5}">
                      <a16:colId xmlns="" xmlns:a16="http://schemas.microsoft.com/office/drawing/2014/main" val="1992821074"/>
                    </a:ext>
                  </a:extLst>
                </a:gridCol>
                <a:gridCol w="1803825">
                  <a:extLst>
                    <a:ext uri="{9D8B030D-6E8A-4147-A177-3AD203B41FA5}">
                      <a16:colId xmlns="" xmlns:a16="http://schemas.microsoft.com/office/drawing/2014/main" val="272983830"/>
                    </a:ext>
                  </a:extLst>
                </a:gridCol>
              </a:tblGrid>
              <a:tr h="477704">
                <a:tc>
                  <a:txBody>
                    <a:bodyPr/>
                    <a:lstStyle/>
                    <a:p>
                      <a:pPr marL="0" marR="0" indent="0" algn="ctr" defTabSz="4572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>
                          <a:solidFill>
                            <a:schemeClr val="tx2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순 번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>
                          <a:solidFill>
                            <a:schemeClr val="tx2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문화원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>
                          <a:solidFill>
                            <a:schemeClr val="tx2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인건비 형태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>
                          <a:solidFill>
                            <a:schemeClr val="tx2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비 고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115349640"/>
                  </a:ext>
                </a:extLst>
              </a:tr>
              <a:tr h="540663">
                <a:tc>
                  <a:txBody>
                    <a:bodyPr/>
                    <a:lstStyle/>
                    <a:p>
                      <a:pPr marL="0" marR="0" indent="0" algn="ctr" defTabSz="4572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 dirty="0">
                          <a:solidFill>
                            <a:schemeClr val="tx2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원주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원주시 협의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kern="0" spc="0">
                        <a:solidFill>
                          <a:schemeClr val="tx2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069874546"/>
                  </a:ext>
                </a:extLst>
              </a:tr>
              <a:tr h="540663">
                <a:tc>
                  <a:txBody>
                    <a:bodyPr/>
                    <a:lstStyle/>
                    <a:p>
                      <a:pPr marL="0" marR="0" indent="0" algn="ctr" defTabSz="4572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>
                          <a:solidFill>
                            <a:schemeClr val="tx2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kern="0" spc="0" dirty="0">
                          <a:solidFill>
                            <a:schemeClr val="tx2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춘천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kern="0" spc="0" dirty="0">
                          <a:solidFill>
                            <a:schemeClr val="tx2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공무원 호봉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kern="0" spc="0" dirty="0">
                        <a:solidFill>
                          <a:schemeClr val="tx2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622271366"/>
                  </a:ext>
                </a:extLst>
              </a:tr>
              <a:tr h="540663">
                <a:tc>
                  <a:txBody>
                    <a:bodyPr/>
                    <a:lstStyle/>
                    <a:p>
                      <a:pPr marL="0" marR="0" indent="0" algn="ctr" defTabSz="4572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>
                          <a:solidFill>
                            <a:schemeClr val="tx2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3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kern="0" spc="0" dirty="0">
                          <a:solidFill>
                            <a:schemeClr val="tx2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평창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kern="0" spc="0" dirty="0">
                          <a:solidFill>
                            <a:schemeClr val="tx2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공무원 호봉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kern="0" spc="0" dirty="0">
                        <a:solidFill>
                          <a:schemeClr val="tx2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945079740"/>
                  </a:ext>
                </a:extLst>
              </a:tr>
              <a:tr h="540663">
                <a:tc>
                  <a:txBody>
                    <a:bodyPr/>
                    <a:lstStyle/>
                    <a:p>
                      <a:pPr marL="0" marR="0" indent="0" algn="ctr" defTabSz="4572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 dirty="0">
                          <a:solidFill>
                            <a:schemeClr val="tx2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kern="0" spc="0" dirty="0">
                          <a:solidFill>
                            <a:schemeClr val="tx2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인제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kern="0" spc="0" dirty="0">
                          <a:solidFill>
                            <a:schemeClr val="tx2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공무원 호봉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kern="0" spc="0" dirty="0">
                        <a:solidFill>
                          <a:schemeClr val="tx2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275319740"/>
                  </a:ext>
                </a:extLst>
              </a:tr>
              <a:tr h="540663">
                <a:tc>
                  <a:txBody>
                    <a:bodyPr/>
                    <a:lstStyle/>
                    <a:p>
                      <a:pPr marL="0" marR="0" indent="0" algn="ctr" defTabSz="4572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 dirty="0">
                          <a:solidFill>
                            <a:schemeClr val="tx2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kern="0" spc="0">
                          <a:solidFill>
                            <a:schemeClr val="tx2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정선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kern="0" spc="0" dirty="0">
                          <a:solidFill>
                            <a:schemeClr val="tx2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공무원 호봉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kern="0" spc="0">
                        <a:solidFill>
                          <a:schemeClr val="tx2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866970343"/>
                  </a:ext>
                </a:extLst>
              </a:tr>
              <a:tr h="477704">
                <a:tc>
                  <a:txBody>
                    <a:bodyPr/>
                    <a:lstStyle/>
                    <a:p>
                      <a:pPr marL="0" marR="0" indent="0" algn="ctr" defTabSz="4572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>
                          <a:solidFill>
                            <a:schemeClr val="tx2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kern="0" spc="0">
                          <a:solidFill>
                            <a:schemeClr val="tx2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영월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kern="0" spc="0" dirty="0">
                          <a:solidFill>
                            <a:schemeClr val="tx2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공무원 호봉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kern="0" spc="0" dirty="0">
                        <a:solidFill>
                          <a:schemeClr val="tx2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152748402"/>
                  </a:ext>
                </a:extLst>
              </a:tr>
              <a:tr h="540663">
                <a:tc>
                  <a:txBody>
                    <a:bodyPr/>
                    <a:lstStyle/>
                    <a:p>
                      <a:pPr marL="0" marR="0" indent="0" algn="ctr" defTabSz="4572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 dirty="0">
                          <a:solidFill>
                            <a:schemeClr val="tx2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kern="0" spc="0" dirty="0">
                          <a:solidFill>
                            <a:schemeClr val="tx2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고성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kern="0" spc="0" dirty="0">
                          <a:solidFill>
                            <a:schemeClr val="tx2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공무원 호봉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kern="0" spc="0" dirty="0">
                        <a:solidFill>
                          <a:schemeClr val="tx2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392375920"/>
                  </a:ext>
                </a:extLst>
              </a:tr>
            </a:tbl>
          </a:graphicData>
        </a:graphic>
      </p:graphicFrame>
      <p:sp>
        <p:nvSpPr>
          <p:cNvPr id="4" name="제목 1">
            <a:extLst>
              <a:ext uri="{FF2B5EF4-FFF2-40B4-BE49-F238E27FC236}">
                <a16:creationId xmlns="" xmlns:a16="http://schemas.microsoft.com/office/drawing/2014/main" id="{22C4511E-FD28-7B31-27F7-C76DFC3E9D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3095" y="589569"/>
            <a:ext cx="6817822" cy="865159"/>
          </a:xfrm>
        </p:spPr>
        <p:txBody>
          <a:bodyPr/>
          <a:lstStyle/>
          <a:p>
            <a:r>
              <a:rPr lang="ko-KR" altLang="en-US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강원도내 문화원 인건비 형태 비교</a:t>
            </a:r>
          </a:p>
        </p:txBody>
      </p:sp>
    </p:spTree>
    <p:extLst>
      <p:ext uri="{BB962C8B-B14F-4D97-AF65-F5344CB8AC3E}">
        <p14:creationId xmlns:p14="http://schemas.microsoft.com/office/powerpoint/2010/main" val="3607396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>
            <a:extLst>
              <a:ext uri="{FF2B5EF4-FFF2-40B4-BE49-F238E27FC236}">
                <a16:creationId xmlns="" xmlns:a16="http://schemas.microsoft.com/office/drawing/2014/main" id="{E7CCB80D-D911-639B-F8C8-39E4714B8DD2}"/>
              </a:ext>
            </a:extLst>
          </p:cNvPr>
          <p:cNvSpPr txBox="1">
            <a:spLocks/>
          </p:cNvSpPr>
          <p:nvPr/>
        </p:nvSpPr>
        <p:spPr>
          <a:xfrm>
            <a:off x="1943793" y="398375"/>
            <a:ext cx="5579225" cy="100647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1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altLang="ko-KR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23</a:t>
            </a:r>
            <a:r>
              <a:rPr lang="ko-KR" altLang="en-US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년도 시설 대관 일수</a:t>
            </a:r>
            <a:endParaRPr lang="ko-KR" altLang="en-US" b="1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aphicFrame>
        <p:nvGraphicFramePr>
          <p:cNvPr id="5" name="내용 개체 틀 3">
            <a:extLst>
              <a:ext uri="{FF2B5EF4-FFF2-40B4-BE49-F238E27FC236}">
                <a16:creationId xmlns="" xmlns:a16="http://schemas.microsoft.com/office/drawing/2014/main" id="{12C1350E-A300-47BF-58D6-36B08992F14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8543154"/>
              </p:ext>
            </p:extLst>
          </p:nvPr>
        </p:nvGraphicFramePr>
        <p:xfrm>
          <a:off x="1753985" y="1321724"/>
          <a:ext cx="6391078" cy="4820994"/>
        </p:xfrm>
        <a:graphic>
          <a:graphicData uri="http://schemas.openxmlformats.org/drawingml/2006/table">
            <a:tbl>
              <a:tblPr/>
              <a:tblGrid>
                <a:gridCol w="1249061">
                  <a:extLst>
                    <a:ext uri="{9D8B030D-6E8A-4147-A177-3AD203B41FA5}">
                      <a16:colId xmlns="" xmlns:a16="http://schemas.microsoft.com/office/drawing/2014/main" val="1328530206"/>
                    </a:ext>
                  </a:extLst>
                </a:gridCol>
                <a:gridCol w="2047218">
                  <a:extLst>
                    <a:ext uri="{9D8B030D-6E8A-4147-A177-3AD203B41FA5}">
                      <a16:colId xmlns="" xmlns:a16="http://schemas.microsoft.com/office/drawing/2014/main" val="781169672"/>
                    </a:ext>
                  </a:extLst>
                </a:gridCol>
                <a:gridCol w="3094799">
                  <a:extLst>
                    <a:ext uri="{9D8B030D-6E8A-4147-A177-3AD203B41FA5}">
                      <a16:colId xmlns="" xmlns:a16="http://schemas.microsoft.com/office/drawing/2014/main" val="3824584817"/>
                    </a:ext>
                  </a:extLst>
                </a:gridCol>
              </a:tblGrid>
              <a:tr h="4364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순번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err="1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시설명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대관일수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584654476"/>
                  </a:ext>
                </a:extLst>
              </a:tr>
              <a:tr h="43845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합 계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343</a:t>
                      </a:r>
                      <a:r>
                        <a:rPr lang="ko-KR" altLang="en-US" sz="1600" b="1" kern="0" spc="0" dirty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일</a:t>
                      </a:r>
                      <a:endParaRPr lang="ko-KR" altLang="en-US" sz="1100" kern="0" spc="0" dirty="0">
                        <a:solidFill>
                          <a:srgbClr val="FF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796439013"/>
                  </a:ext>
                </a:extLst>
              </a:tr>
              <a:tr h="43845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공연장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132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972485848"/>
                  </a:ext>
                </a:extLst>
              </a:tr>
              <a:tr h="43845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전시실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152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132473381"/>
                  </a:ext>
                </a:extLst>
              </a:tr>
              <a:tr h="43845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다목적실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31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6356055"/>
                  </a:ext>
                </a:extLst>
              </a:tr>
              <a:tr h="43845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문화강의실 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606045500"/>
                  </a:ext>
                </a:extLst>
              </a:tr>
              <a:tr h="43845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문화강의실 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236673355"/>
                  </a:ext>
                </a:extLst>
              </a:tr>
              <a:tr h="43845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6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문화강의실 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16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839364624"/>
                  </a:ext>
                </a:extLst>
              </a:tr>
              <a:tr h="43845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7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문화창작실 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053478170"/>
                  </a:ext>
                </a:extLst>
              </a:tr>
              <a:tr h="43845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8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문화창작실 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222669431"/>
                  </a:ext>
                </a:extLst>
              </a:tr>
              <a:tr h="43845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9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err="1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문화창작실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9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5566654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0665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>
            <a:extLst>
              <a:ext uri="{FF2B5EF4-FFF2-40B4-BE49-F238E27FC236}">
                <a16:creationId xmlns="" xmlns:a16="http://schemas.microsoft.com/office/drawing/2014/main" id="{E7CCB80D-D911-639B-F8C8-39E4714B8DD2}"/>
              </a:ext>
            </a:extLst>
          </p:cNvPr>
          <p:cNvSpPr txBox="1">
            <a:spLocks/>
          </p:cNvSpPr>
          <p:nvPr/>
        </p:nvSpPr>
        <p:spPr>
          <a:xfrm>
            <a:off x="2201487" y="331874"/>
            <a:ext cx="5579225" cy="100647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1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ko-KR" altLang="en-US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직원 초과근무 현황</a:t>
            </a:r>
          </a:p>
        </p:txBody>
      </p:sp>
      <p:graphicFrame>
        <p:nvGraphicFramePr>
          <p:cNvPr id="3" name="내용 개체 틀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63614857"/>
              </p:ext>
            </p:extLst>
          </p:nvPr>
        </p:nvGraphicFramePr>
        <p:xfrm>
          <a:off x="1338351" y="1487979"/>
          <a:ext cx="7664335" cy="4480560"/>
        </p:xfrm>
        <a:graphic>
          <a:graphicData uri="http://schemas.openxmlformats.org/drawingml/2006/table">
            <a:tbl>
              <a:tblPr/>
              <a:tblGrid>
                <a:gridCol w="725647"/>
                <a:gridCol w="1388675"/>
                <a:gridCol w="1810601"/>
                <a:gridCol w="3739412"/>
              </a:tblGrid>
              <a:tr h="56007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순번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성명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직책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시간외근무 시간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7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김</a:t>
                      </a: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OO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사무국장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254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7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공</a:t>
                      </a: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OO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부장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272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7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</a:t>
                      </a: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OO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주임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195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7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</a:t>
                      </a: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OO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주임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276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7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한</a:t>
                      </a: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OO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주임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293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7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6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조</a:t>
                      </a: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OO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주임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275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7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7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</a:t>
                      </a: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OO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주임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231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7712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081712" y="1849923"/>
            <a:ext cx="8956331" cy="2132964"/>
          </a:xfrm>
        </p:spPr>
        <p:txBody>
          <a:bodyPr anchor="ctr">
            <a:no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5400" b="1" dirty="0" smtClean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원주문화원 직원 </a:t>
            </a:r>
            <a:r>
              <a:rPr lang="en-US" altLang="ko-KR" sz="5400" b="1" dirty="0" smtClean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/>
            </a:r>
            <a:br>
              <a:rPr lang="en-US" altLang="ko-KR" sz="5400" b="1" dirty="0" smtClean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</a:br>
            <a:r>
              <a:rPr lang="ko-KR" altLang="en-US" sz="5400" b="1" dirty="0" smtClean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처우개선에 관한 건의</a:t>
            </a:r>
            <a:endParaRPr lang="ko-KR" altLang="en-US" sz="5400" b="1" dirty="0">
              <a:solidFill>
                <a:srgbClr val="00206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933103" y="5053562"/>
            <a:ext cx="7253551" cy="1143000"/>
          </a:xfrm>
        </p:spPr>
        <p:txBody>
          <a:bodyPr>
            <a:normAutofit/>
          </a:bodyPr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행정복지위원회</a:t>
            </a:r>
            <a:endParaRPr lang="en-US" altLang="ko-KR" sz="2000" b="1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ko-KR" altLang="en-US" sz="20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부위원장 권 아름</a:t>
            </a:r>
            <a:endParaRPr lang="ko-KR" altLang="en-US" sz="20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4634990" y="6442344"/>
            <a:ext cx="2377923" cy="338554"/>
            <a:chOff x="319346" y="134082"/>
            <a:chExt cx="2377923" cy="338554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smtClean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  <a:endParaRPr lang="ko-KR" altLang="en-US" sz="1600" b="1" dirty="0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3"/>
          <a:srcRect l="10377" t="4608" r="8315" b="11129"/>
          <a:stretch/>
        </p:blipFill>
        <p:spPr>
          <a:xfrm>
            <a:off x="9625033" y="2909670"/>
            <a:ext cx="2486186" cy="34049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5" name="그룹 14"/>
          <p:cNvGrpSpPr/>
          <p:nvPr/>
        </p:nvGrpSpPr>
        <p:grpSpPr>
          <a:xfrm>
            <a:off x="-12398" y="85175"/>
            <a:ext cx="4647388" cy="488403"/>
            <a:chOff x="1011818" y="2246497"/>
            <a:chExt cx="7923788" cy="573578"/>
          </a:xfrm>
        </p:grpSpPr>
        <p:sp>
          <p:nvSpPr>
            <p:cNvPr id="16" name="모서리가 둥근 직사각형 15"/>
            <p:cNvSpPr/>
            <p:nvPr/>
          </p:nvSpPr>
          <p:spPr>
            <a:xfrm>
              <a:off x="1078320" y="2246497"/>
              <a:ext cx="7857286" cy="573578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011818" y="2352559"/>
              <a:ext cx="7923788" cy="3614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제 </a:t>
              </a:r>
              <a:r>
                <a:rPr lang="en-US" altLang="ko-KR" sz="1400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247</a:t>
              </a:r>
              <a:r>
                <a:rPr lang="ko-KR" altLang="en-US" sz="1400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회 </a:t>
              </a:r>
              <a:r>
                <a:rPr lang="ko-KR" altLang="en-US" sz="1400" b="1" dirty="0">
                  <a:latin typeface="굴림" panose="020B0600000101010101" pitchFamily="50" charset="-127"/>
                  <a:ea typeface="굴림" panose="020B0600000101010101" pitchFamily="50" charset="-127"/>
                </a:rPr>
                <a:t>원주시의회 </a:t>
              </a:r>
              <a:r>
                <a:rPr lang="ko-KR" altLang="en-US" sz="1400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임시회 제</a:t>
              </a:r>
              <a:r>
                <a:rPr lang="en-US" altLang="ko-KR" sz="1400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2</a:t>
              </a:r>
              <a:r>
                <a:rPr lang="ko-KR" altLang="en-US" sz="1400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차 본회의 </a:t>
              </a:r>
              <a:r>
                <a:rPr lang="en-US" altLang="ko-KR" sz="1400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5</a:t>
              </a:r>
              <a:r>
                <a:rPr lang="ko-KR" altLang="en-US" sz="1400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분 자유발언</a:t>
              </a:r>
              <a:endParaRPr lang="ko-KR" altLang="en-US" sz="1400" b="1" dirty="0"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71023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추억">
  <a:themeElements>
    <a:clrScheme name="추억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추억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추억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패싯">
  <a:themeElements>
    <a:clrScheme name="패싯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패싯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패싯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4442</TotalTime>
  <Words>337</Words>
  <Application>Microsoft Office PowerPoint</Application>
  <PresentationFormat>와이드스크린</PresentationFormat>
  <Paragraphs>177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8</vt:i4>
      </vt:variant>
    </vt:vector>
  </HeadingPairs>
  <TitlesOfParts>
    <vt:vector size="19" baseType="lpstr">
      <vt:lpstr>HY그래픽M</vt:lpstr>
      <vt:lpstr>굴림</vt:lpstr>
      <vt:lpstr>나눔고딕</vt:lpstr>
      <vt:lpstr>맑은 고딕</vt:lpstr>
      <vt:lpstr>Arial</vt:lpstr>
      <vt:lpstr>Calibri</vt:lpstr>
      <vt:lpstr>Calibri Light</vt:lpstr>
      <vt:lpstr>Trebuchet MS</vt:lpstr>
      <vt:lpstr>Wingdings 3</vt:lpstr>
      <vt:lpstr>추억</vt:lpstr>
      <vt:lpstr>패싯</vt:lpstr>
      <vt:lpstr>원주문화원 직원  처우개선에 관한 건의</vt:lpstr>
      <vt:lpstr>PowerPoint 프레젠테이션</vt:lpstr>
      <vt:lpstr>PowerPoint 프레젠테이션</vt:lpstr>
      <vt:lpstr>PowerPoint 프레젠테이션</vt:lpstr>
      <vt:lpstr>강원도내 문화원 인건비 형태 비교</vt:lpstr>
      <vt:lpstr>PowerPoint 프레젠테이션</vt:lpstr>
      <vt:lpstr>PowerPoint 프레젠테이션</vt:lpstr>
      <vt:lpstr>원주문화원 직원  처우개선에 관한 건의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24</cp:revision>
  <dcterms:created xsi:type="dcterms:W3CDTF">2023-11-16T13:56:45Z</dcterms:created>
  <dcterms:modified xsi:type="dcterms:W3CDTF">2024-03-15T00:31:31Z</dcterms:modified>
</cp:coreProperties>
</file>