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89" r:id="rId3"/>
    <p:sldId id="299" r:id="rId4"/>
    <p:sldId id="295" r:id="rId5"/>
    <p:sldId id="298" r:id="rId6"/>
    <p:sldId id="300" r:id="rId7"/>
    <p:sldId id="296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31655" y="1727032"/>
            <a:ext cx="10411286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‘</a:t>
            </a:r>
            <a:r>
              <a:rPr lang="ko-KR" altLang="en-US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아이들의 건강한 한 끼를 위한 노력이 필요합니다</a:t>
            </a:r>
            <a:r>
              <a:rPr lang="en-US" altLang="ko-KR" sz="6000" b="1" dirty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.’ </a:t>
            </a:r>
            <a:endParaRPr lang="ko-KR" altLang="en-US" sz="35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785247" y="3129094"/>
            <a:ext cx="2325972" cy="318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285615" y="417236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n-ea"/>
                </a:rPr>
                <a:t>제262회 </a:t>
              </a:r>
              <a:r>
                <a:rPr lang="en-US" altLang="ko-KR" sz="1400" b="1" dirty="0" err="1">
                  <a:latin typeface="+mn-ea"/>
                </a:rPr>
                <a:t>원주시의회</a:t>
              </a:r>
              <a:r>
                <a:rPr lang="en-US" altLang="ko-KR" sz="1400" b="1" dirty="0">
                  <a:latin typeface="+mn-ea"/>
                </a:rPr>
                <a:t> </a:t>
              </a:r>
              <a:r>
                <a:rPr lang="ko-KR" altLang="en-US" sz="1400" b="1" dirty="0">
                  <a:latin typeface="+mn-ea"/>
                </a:rPr>
                <a:t>임시회</a:t>
              </a:r>
              <a:r>
                <a:rPr lang="en-US" altLang="ko-KR" sz="1400" b="1" dirty="0">
                  <a:latin typeface="+mn-ea"/>
                </a:rPr>
                <a:t> 제1차 </a:t>
              </a:r>
              <a:r>
                <a:rPr lang="en-US" altLang="ko-KR" sz="1400" b="1" dirty="0" err="1">
                  <a:latin typeface="+mn-ea"/>
                </a:rPr>
                <a:t>본회의</a:t>
              </a:r>
              <a:r>
                <a:rPr lang="en-US" altLang="ko-KR" sz="1400" b="1" dirty="0">
                  <a:latin typeface="+mn-ea"/>
                </a:rPr>
                <a:t> 5</a:t>
              </a:r>
              <a:r>
                <a:rPr lang="ko-KR" altLang="en-US" sz="1400" b="1" dirty="0">
                  <a:latin typeface="+mn-ea"/>
                </a:rPr>
                <a:t>분 자유발언</a:t>
              </a:r>
              <a:endParaRPr lang="en-US" altLang="ko-KR" sz="1400" b="1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237065" y="190060"/>
            <a:ext cx="103886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결식아동급식카드 </a:t>
            </a:r>
            <a:r>
              <a:rPr lang="ko-KR" altLang="en-US" sz="4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이용현항</a:t>
            </a:r>
            <a:endParaRPr lang="ko-KR" altLang="en-US" sz="4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26B1B1C1-56CE-4F8C-A61A-8F7E4737BA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7032"/>
          <a:stretch/>
        </p:blipFill>
        <p:spPr>
          <a:xfrm>
            <a:off x="237065" y="1302070"/>
            <a:ext cx="5643750" cy="493247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26B1B1C1-56CE-4F8C-A61A-8F7E4737BA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969"/>
          <a:stretch/>
        </p:blipFill>
        <p:spPr>
          <a:xfrm>
            <a:off x="5982964" y="1302070"/>
            <a:ext cx="5643750" cy="487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05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237065" y="190060"/>
            <a:ext cx="103886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결식아동급식카드 </a:t>
            </a:r>
            <a:r>
              <a:rPr lang="ko-KR" altLang="en-US" sz="4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이용현항</a:t>
            </a:r>
            <a:endParaRPr lang="ko-KR" altLang="en-US" sz="4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B1D8DBB1-2483-4DEB-A098-236FF7D74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45" y="1360365"/>
            <a:ext cx="4659131" cy="469456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4EED7A7A-EA34-452F-AC88-DA1531ECC0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042" y="1360365"/>
            <a:ext cx="6530717" cy="4886665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42BC6B60-BE5E-4CDD-A2B2-15077AF2261D}"/>
              </a:ext>
            </a:extLst>
          </p:cNvPr>
          <p:cNvSpPr/>
          <p:nvPr/>
        </p:nvSpPr>
        <p:spPr>
          <a:xfrm>
            <a:off x="5265041" y="4677450"/>
            <a:ext cx="6455903" cy="4402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1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105626" y="13556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B2DEAF-CDF4-45DF-A3E7-5B1F3D2C28A6}"/>
              </a:ext>
            </a:extLst>
          </p:cNvPr>
          <p:cNvSpPr txBox="1"/>
          <p:nvPr/>
        </p:nvSpPr>
        <p:spPr>
          <a:xfrm>
            <a:off x="80553" y="122000"/>
            <a:ext cx="757766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편의점 중심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소비 원인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5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06D39F9-ABC3-402B-B964-4E91F93756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3" y="1512252"/>
            <a:ext cx="4892887" cy="440267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AF77AF6-966C-40F0-B79D-87BC893541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839" y="1512251"/>
            <a:ext cx="6879894" cy="4402671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D0C03948-7075-43F7-8B21-E3985A39F1D0}"/>
              </a:ext>
            </a:extLst>
          </p:cNvPr>
          <p:cNvSpPr/>
          <p:nvPr/>
        </p:nvSpPr>
        <p:spPr>
          <a:xfrm>
            <a:off x="6257851" y="1717011"/>
            <a:ext cx="4545616" cy="2889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A9EA89-B5DA-4927-8472-74D07D4DD827}"/>
              </a:ext>
            </a:extLst>
          </p:cNvPr>
          <p:cNvSpPr txBox="1"/>
          <p:nvPr/>
        </p:nvSpPr>
        <p:spPr>
          <a:xfrm>
            <a:off x="2961208" y="5939823"/>
            <a:ext cx="2828768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대구여성가족재단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A526546-D1EC-4B18-BA1E-CC14D49BBCBE}"/>
              </a:ext>
            </a:extLst>
          </p:cNvPr>
          <p:cNvSpPr txBox="1"/>
          <p:nvPr/>
        </p:nvSpPr>
        <p:spPr>
          <a:xfrm>
            <a:off x="10327209" y="5939823"/>
            <a:ext cx="2828768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일간경기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4115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014991" y="1278374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B2DEAF-CDF4-45DF-A3E7-5B1F3D2C28A6}"/>
              </a:ext>
            </a:extLst>
          </p:cNvPr>
          <p:cNvSpPr txBox="1"/>
          <p:nvPr/>
        </p:nvSpPr>
        <p:spPr>
          <a:xfrm>
            <a:off x="65453" y="117210"/>
            <a:ext cx="116761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결식아동 식사지원 앱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,‘</a:t>
            </a:r>
            <a:r>
              <a:rPr lang="ko-KR" altLang="en-US" sz="5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나비얌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endParaRPr lang="ko-KR" altLang="en-US" sz="5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86503EB-A00A-43A0-A1F3-CFE6BCDEC7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4" y="1463041"/>
            <a:ext cx="5155474" cy="41165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1E7DA5-75BA-4C2D-BC8C-D2B04AC8D181}"/>
              </a:ext>
            </a:extLst>
          </p:cNvPr>
          <p:cNvSpPr txBox="1"/>
          <p:nvPr/>
        </p:nvSpPr>
        <p:spPr>
          <a:xfrm>
            <a:off x="226424" y="5764294"/>
            <a:ext cx="3336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/>
              <a:t>[</a:t>
            </a:r>
            <a:r>
              <a:rPr lang="ko-KR" altLang="en-US" sz="1600" dirty="0"/>
              <a:t>출처</a:t>
            </a:r>
            <a:r>
              <a:rPr lang="en-US" altLang="ko-KR" sz="1600" dirty="0"/>
              <a:t>: </a:t>
            </a:r>
            <a:r>
              <a:rPr lang="ko-KR" altLang="en-US" sz="1600" dirty="0"/>
              <a:t>원주 </a:t>
            </a:r>
            <a:r>
              <a:rPr lang="en-US" altLang="ko-KR" dirty="0"/>
              <a:t>MBC NEWS 2024. 9.2.]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981E6C-0DDA-440E-B36F-CEB55F4E08F5}"/>
              </a:ext>
            </a:extLst>
          </p:cNvPr>
          <p:cNvSpPr txBox="1"/>
          <p:nvPr/>
        </p:nvSpPr>
        <p:spPr>
          <a:xfrm>
            <a:off x="5903523" y="1404219"/>
            <a:ext cx="57663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○ 원주시청 홈페이지</a:t>
            </a:r>
            <a:r>
              <a:rPr lang="en-US" altLang="ko-KR" sz="2000" b="1" dirty="0"/>
              <a:t> </a:t>
            </a:r>
            <a:r>
              <a:rPr lang="ko-KR" altLang="en-US" sz="2000" b="1" dirty="0" err="1"/>
              <a:t>선한영향력가게</a:t>
            </a:r>
            <a:r>
              <a:rPr lang="ko-KR" altLang="en-US" sz="2000" b="1" dirty="0"/>
              <a:t> 현황 </a:t>
            </a:r>
            <a:r>
              <a:rPr lang="en-US" altLang="ko-KR" sz="2000" b="1" dirty="0"/>
              <a:t>(25</a:t>
            </a:r>
            <a:r>
              <a:rPr lang="ko-KR" altLang="en-US" sz="2000" b="1" dirty="0"/>
              <a:t>곳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08F661E-B4C7-4349-A4A2-054AD3CBE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214" y="2094809"/>
            <a:ext cx="6296904" cy="417052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028638D-9272-491F-B9CF-2C5EBBDB72AD}"/>
              </a:ext>
            </a:extLst>
          </p:cNvPr>
          <p:cNvSpPr txBox="1"/>
          <p:nvPr/>
        </p:nvSpPr>
        <p:spPr>
          <a:xfrm>
            <a:off x="7985447" y="1810691"/>
            <a:ext cx="41376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※ </a:t>
            </a:r>
            <a:r>
              <a:rPr lang="ko-KR" altLang="en-US" b="1" dirty="0" err="1"/>
              <a:t>선한영향력가게</a:t>
            </a:r>
            <a:r>
              <a:rPr lang="ko-KR" altLang="en-US" b="1" dirty="0"/>
              <a:t> 현황은</a:t>
            </a:r>
            <a:r>
              <a:rPr lang="en-US" altLang="ko-KR" b="1" dirty="0">
                <a:solidFill>
                  <a:srgbClr val="FF0000"/>
                </a:solidFill>
              </a:rPr>
              <a:t> </a:t>
            </a:r>
            <a:r>
              <a:rPr lang="en-US" altLang="ko-KR" sz="2000" b="1" dirty="0">
                <a:solidFill>
                  <a:srgbClr val="FF0000"/>
                </a:solidFill>
              </a:rPr>
              <a:t>2024.6.</a:t>
            </a:r>
            <a:r>
              <a:rPr lang="ko-KR" altLang="en-US" b="1" dirty="0">
                <a:solidFill>
                  <a:srgbClr val="FF0000"/>
                </a:solidFill>
              </a:rPr>
              <a:t>기준 </a:t>
            </a:r>
            <a:endParaRPr lang="ko-KR" altLang="en-US" b="1" dirty="0"/>
          </a:p>
        </p:txBody>
      </p:sp>
      <p:sp>
        <p:nvSpPr>
          <p:cNvPr id="2" name="타원 1"/>
          <p:cNvSpPr/>
          <p:nvPr/>
        </p:nvSpPr>
        <p:spPr>
          <a:xfrm>
            <a:off x="5903523" y="3318933"/>
            <a:ext cx="1225410" cy="5842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43943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870918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014991" y="1278374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B2DEAF-CDF4-45DF-A3E7-5B1F3D2C28A6}"/>
              </a:ext>
            </a:extLst>
          </p:cNvPr>
          <p:cNvSpPr txBox="1"/>
          <p:nvPr/>
        </p:nvSpPr>
        <p:spPr>
          <a:xfrm>
            <a:off x="257930" y="18391"/>
            <a:ext cx="11676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아동급식카드 </a:t>
            </a:r>
            <a:r>
              <a:rPr lang="ko-KR" altLang="en-US" sz="4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앱</a:t>
            </a:r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지도 현황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3" t="13359" r="283" b="6418"/>
          <a:stretch/>
        </p:blipFill>
        <p:spPr>
          <a:xfrm>
            <a:off x="6563362" y="955960"/>
            <a:ext cx="4718542" cy="532081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12" b="6060"/>
          <a:stretch/>
        </p:blipFill>
        <p:spPr>
          <a:xfrm>
            <a:off x="708479" y="987371"/>
            <a:ext cx="4556564" cy="5289408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2711436" y="1209686"/>
            <a:ext cx="1602870" cy="3198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691057" y="1157866"/>
            <a:ext cx="1699852" cy="37167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766668" y="1860009"/>
            <a:ext cx="1619495" cy="3740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618217" y="1819063"/>
            <a:ext cx="1619495" cy="3740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961361" y="2600229"/>
            <a:ext cx="620126" cy="50542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8992159" y="2912776"/>
            <a:ext cx="620126" cy="50542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7271424" y="3799264"/>
            <a:ext cx="620126" cy="50542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98759" y="1154622"/>
            <a:ext cx="430887" cy="528940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1600" b="1" dirty="0"/>
              <a:t>전체 가맹점 지도에서 찾아보기 힘든 선한 영향력가게</a:t>
            </a:r>
          </a:p>
        </p:txBody>
      </p:sp>
    </p:spTree>
    <p:extLst>
      <p:ext uri="{BB962C8B-B14F-4D97-AF65-F5344CB8AC3E}">
        <p14:creationId xmlns:p14="http://schemas.microsoft.com/office/powerpoint/2010/main" val="886073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241569" y="83212"/>
            <a:ext cx="112865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인천광역시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5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온밥돌봄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endParaRPr lang="ko-KR" altLang="en-US" sz="5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AE6F0C9-A82F-45D6-9DFB-477ACA7D02F1}"/>
              </a:ext>
            </a:extLst>
          </p:cNvPr>
          <p:cNvSpPr/>
          <p:nvPr/>
        </p:nvSpPr>
        <p:spPr>
          <a:xfrm>
            <a:off x="953226" y="12032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C357315-ABC2-444F-94E3-E632BA176D40}"/>
              </a:ext>
            </a:extLst>
          </p:cNvPr>
          <p:cNvSpPr/>
          <p:nvPr/>
        </p:nvSpPr>
        <p:spPr>
          <a:xfrm>
            <a:off x="1105626" y="1355630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B7AD245-64D8-4013-A306-549A3E3D6C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17" y="1270005"/>
            <a:ext cx="11344676" cy="47497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E26403-D453-433F-8ABF-CFBB4B65DD01}"/>
              </a:ext>
            </a:extLst>
          </p:cNvPr>
          <p:cNvSpPr txBox="1"/>
          <p:nvPr/>
        </p:nvSpPr>
        <p:spPr>
          <a:xfrm>
            <a:off x="335817" y="5995357"/>
            <a:ext cx="5969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※ </a:t>
            </a:r>
            <a:r>
              <a:rPr lang="ko-KR" altLang="en-US" b="1" dirty="0">
                <a:solidFill>
                  <a:srgbClr val="FF0000"/>
                </a:solidFill>
              </a:rPr>
              <a:t>가맹점 인센티브 제공</a:t>
            </a:r>
            <a:r>
              <a:rPr lang="en-US" altLang="ko-KR" b="1" dirty="0">
                <a:solidFill>
                  <a:srgbClr val="FF0000"/>
                </a:solidFill>
              </a:rPr>
              <a:t> / </a:t>
            </a:r>
            <a:r>
              <a:rPr lang="ko-KR" altLang="en-US" b="1" dirty="0">
                <a:solidFill>
                  <a:srgbClr val="FF0000"/>
                </a:solidFill>
              </a:rPr>
              <a:t>결식아동 배달 서비스 이용 가능</a:t>
            </a:r>
          </a:p>
        </p:txBody>
      </p:sp>
    </p:spTree>
    <p:extLst>
      <p:ext uri="{BB962C8B-B14F-4D97-AF65-F5344CB8AC3E}">
        <p14:creationId xmlns:p14="http://schemas.microsoft.com/office/powerpoint/2010/main" val="57535109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5321</TotalTime>
  <Words>113</Words>
  <Application>Microsoft Office PowerPoint</Application>
  <PresentationFormat>와이드스크린</PresentationFormat>
  <Paragraphs>24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HY헤드라인M</vt:lpstr>
      <vt:lpstr>굴림</vt:lpstr>
      <vt:lpstr>맑은 고딕</vt:lpstr>
      <vt:lpstr>Calibri</vt:lpstr>
      <vt:lpstr>Calibri Light</vt:lpstr>
      <vt:lpstr>추억</vt:lpstr>
      <vt:lpstr>‘아이들의 건강한 한 끼를 위한 노력이 필요합니다.’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75</cp:revision>
  <dcterms:created xsi:type="dcterms:W3CDTF">2023-11-16T13:56:45Z</dcterms:created>
  <dcterms:modified xsi:type="dcterms:W3CDTF">2026-01-18T23:39:27Z</dcterms:modified>
</cp:coreProperties>
</file>