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419" r:id="rId2"/>
    <p:sldId id="424" r:id="rId3"/>
    <p:sldId id="434" r:id="rId4"/>
    <p:sldId id="433" r:id="rId5"/>
    <p:sldId id="314" r:id="rId6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13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8F87"/>
    <a:srgbClr val="F3E1EE"/>
    <a:srgbClr val="F6EFDE"/>
    <a:srgbClr val="FAF6EC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90" y="102"/>
      </p:cViewPr>
      <p:guideLst>
        <p:guide orient="horz" pos="2183"/>
        <p:guide pos="134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034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283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15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271497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천원주택 공약사업의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안정적 추진을 위한 제언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단구동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3177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천원주택 공약사업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B6C33AD-4566-4D98-BB1B-A60A4F0223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031" y="1375742"/>
            <a:ext cx="7554379" cy="4820323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BDAEFBEB-57CF-42DA-AE53-B9BAE0491CE1}"/>
              </a:ext>
            </a:extLst>
          </p:cNvPr>
          <p:cNvSpPr/>
          <p:nvPr/>
        </p:nvSpPr>
        <p:spPr>
          <a:xfrm>
            <a:off x="506997" y="1285592"/>
            <a:ext cx="3259248" cy="751438"/>
          </a:xfrm>
          <a:prstGeom prst="roundRect">
            <a:avLst/>
          </a:prstGeom>
          <a:solidFill>
            <a:srgbClr val="F3E1E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</a:rPr>
              <a:t>원주시</a:t>
            </a: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AA25E9F0-A315-4E20-9BB0-02961072267F}"/>
              </a:ext>
            </a:extLst>
          </p:cNvPr>
          <p:cNvSpPr/>
          <p:nvPr/>
        </p:nvSpPr>
        <p:spPr>
          <a:xfrm>
            <a:off x="514548" y="2714523"/>
            <a:ext cx="3260750" cy="751438"/>
          </a:xfrm>
          <a:prstGeom prst="roundRect">
            <a:avLst/>
          </a:prstGeom>
          <a:solidFill>
            <a:srgbClr val="F3E1E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</a:rPr>
              <a:t>강원신용보증재단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04FCC830-44D5-4FDD-BA52-9D59180B4DDA}"/>
              </a:ext>
            </a:extLst>
          </p:cNvPr>
          <p:cNvSpPr/>
          <p:nvPr/>
        </p:nvSpPr>
        <p:spPr>
          <a:xfrm>
            <a:off x="513042" y="4052917"/>
            <a:ext cx="3260750" cy="751438"/>
          </a:xfrm>
          <a:prstGeom prst="roundRect">
            <a:avLst/>
          </a:prstGeom>
          <a:solidFill>
            <a:srgbClr val="F3E1E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</a:rPr>
              <a:t>금융기관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A7B5018B-C966-426A-A33D-B3582E644778}"/>
              </a:ext>
            </a:extLst>
          </p:cNvPr>
          <p:cNvSpPr/>
          <p:nvPr/>
        </p:nvSpPr>
        <p:spPr>
          <a:xfrm>
            <a:off x="511541" y="5581440"/>
            <a:ext cx="3260750" cy="751438"/>
          </a:xfrm>
          <a:prstGeom prst="roundRect">
            <a:avLst/>
          </a:prstGeom>
          <a:solidFill>
            <a:srgbClr val="F3E1E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</a:rPr>
              <a:t>집주인</a:t>
            </a:r>
          </a:p>
        </p:txBody>
      </p:sp>
      <p:sp>
        <p:nvSpPr>
          <p:cNvPr id="5" name="화살표: 아래쪽 4">
            <a:extLst>
              <a:ext uri="{FF2B5EF4-FFF2-40B4-BE49-F238E27FC236}">
                <a16:creationId xmlns:a16="http://schemas.microsoft.com/office/drawing/2014/main" id="{64440F25-AEE0-4E86-A1A2-F8FBFF7FDFC5}"/>
              </a:ext>
            </a:extLst>
          </p:cNvPr>
          <p:cNvSpPr/>
          <p:nvPr/>
        </p:nvSpPr>
        <p:spPr>
          <a:xfrm>
            <a:off x="2018924" y="2172832"/>
            <a:ext cx="244444" cy="338680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6" name="화살표: 아래쪽 15">
            <a:extLst>
              <a:ext uri="{FF2B5EF4-FFF2-40B4-BE49-F238E27FC236}">
                <a16:creationId xmlns:a16="http://schemas.microsoft.com/office/drawing/2014/main" id="{162BD383-C850-4C0B-A8EF-19D706DDA919}"/>
              </a:ext>
            </a:extLst>
          </p:cNvPr>
          <p:cNvSpPr/>
          <p:nvPr/>
        </p:nvSpPr>
        <p:spPr>
          <a:xfrm>
            <a:off x="2017418" y="3574604"/>
            <a:ext cx="244444" cy="338680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7" name="화살표: 아래쪽 16">
            <a:extLst>
              <a:ext uri="{FF2B5EF4-FFF2-40B4-BE49-F238E27FC236}">
                <a16:creationId xmlns:a16="http://schemas.microsoft.com/office/drawing/2014/main" id="{62A616E7-F544-4195-94EB-89B68309FC19}"/>
              </a:ext>
            </a:extLst>
          </p:cNvPr>
          <p:cNvSpPr/>
          <p:nvPr/>
        </p:nvSpPr>
        <p:spPr>
          <a:xfrm>
            <a:off x="2015909" y="5021641"/>
            <a:ext cx="244444" cy="338680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843D1D-BCAE-4E0E-8C44-D55A5C444662}"/>
              </a:ext>
            </a:extLst>
          </p:cNvPr>
          <p:cNvSpPr txBox="1"/>
          <p:nvPr/>
        </p:nvSpPr>
        <p:spPr>
          <a:xfrm>
            <a:off x="2353904" y="2145675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출연금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A983EDF-9847-4D5B-8F01-09224723E69D}"/>
              </a:ext>
            </a:extLst>
          </p:cNvPr>
          <p:cNvSpPr txBox="1"/>
          <p:nvPr/>
        </p:nvSpPr>
        <p:spPr>
          <a:xfrm>
            <a:off x="2406716" y="353840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지급보증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906592-A4BA-4B1E-97EA-3F9E5B302CA8}"/>
              </a:ext>
            </a:extLst>
          </p:cNvPr>
          <p:cNvSpPr txBox="1"/>
          <p:nvPr/>
        </p:nvSpPr>
        <p:spPr>
          <a:xfrm>
            <a:off x="2405210" y="498544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전세보증금</a:t>
            </a:r>
          </a:p>
        </p:txBody>
      </p:sp>
    </p:spTree>
    <p:extLst>
      <p:ext uri="{BB962C8B-B14F-4D97-AF65-F5344CB8AC3E}">
        <p14:creationId xmlns:p14="http://schemas.microsoft.com/office/powerpoint/2010/main" val="3336628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801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지역신보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정책 관련 기사 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(2026. 6. 19.)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A9F9223-2ADC-4306-ACA8-E00DA6A4C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00" y="960552"/>
            <a:ext cx="4432040" cy="5791200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9B47F09B-608A-4FA5-96A6-4E3420A8C016}"/>
              </a:ext>
            </a:extLst>
          </p:cNvPr>
          <p:cNvSpPr/>
          <p:nvPr/>
        </p:nvSpPr>
        <p:spPr>
          <a:xfrm>
            <a:off x="4994346" y="1012012"/>
            <a:ext cx="6757051" cy="3120983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err="1">
                <a:solidFill>
                  <a:schemeClr val="tx1"/>
                </a:solidFill>
              </a:rPr>
              <a:t>지역신보</a:t>
            </a:r>
            <a:r>
              <a:rPr lang="ko-KR" altLang="en-US" sz="2400" b="1" dirty="0">
                <a:solidFill>
                  <a:schemeClr val="tx1"/>
                </a:solidFill>
              </a:rPr>
              <a:t> 건전성 강화를 위한  정부정책 변화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r>
              <a:rPr lang="en-US" altLang="ko-KR" sz="2400" dirty="0">
                <a:solidFill>
                  <a:schemeClr val="tx1"/>
                </a:solidFill>
              </a:rPr>
              <a:t>(‘</a:t>
            </a:r>
            <a:r>
              <a:rPr lang="ko-KR" altLang="en-US" sz="2400" dirty="0">
                <a:solidFill>
                  <a:schemeClr val="tx1"/>
                </a:solidFill>
              </a:rPr>
              <a:t>지속 가능한 보증지원체계 구축방안</a:t>
            </a:r>
            <a:r>
              <a:rPr lang="en-US" altLang="ko-KR" sz="2400" dirty="0">
                <a:solidFill>
                  <a:schemeClr val="tx1"/>
                </a:solidFill>
              </a:rPr>
              <a:t>‘)</a:t>
            </a:r>
          </a:p>
          <a:p>
            <a:endParaRPr lang="en-US" altLang="ko-KR" sz="24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solidFill>
                  <a:schemeClr val="tx1"/>
                </a:solidFill>
              </a:rPr>
              <a:t>전액보증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보증비율</a:t>
            </a:r>
            <a:r>
              <a:rPr lang="en-US" altLang="ko-KR" sz="2400" dirty="0">
                <a:solidFill>
                  <a:schemeClr val="tx1"/>
                </a:solidFill>
              </a:rPr>
              <a:t> 100%)</a:t>
            </a:r>
            <a:r>
              <a:rPr lang="ko-KR" altLang="en-US" sz="2400" dirty="0">
                <a:solidFill>
                  <a:schemeClr val="tx1"/>
                </a:solidFill>
              </a:rPr>
              <a:t> 원칙적 금지</a:t>
            </a:r>
            <a:endParaRPr lang="en-US" altLang="ko-KR" sz="24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err="1">
                <a:solidFill>
                  <a:schemeClr val="tx1"/>
                </a:solidFill>
              </a:rPr>
              <a:t>재보증</a:t>
            </a:r>
            <a:r>
              <a:rPr lang="ko-KR" altLang="en-US" sz="2400" dirty="0">
                <a:solidFill>
                  <a:schemeClr val="tx1"/>
                </a:solidFill>
              </a:rPr>
              <a:t> 비율 </a:t>
            </a:r>
            <a:r>
              <a:rPr lang="en-US" altLang="ko-KR" sz="2400" dirty="0">
                <a:solidFill>
                  <a:schemeClr val="tx1"/>
                </a:solidFill>
              </a:rPr>
              <a:t>50% </a:t>
            </a:r>
            <a:r>
              <a:rPr lang="ko-KR" altLang="en-US" sz="2400" dirty="0">
                <a:solidFill>
                  <a:schemeClr val="tx1"/>
                </a:solidFill>
              </a:rPr>
              <a:t>→ </a:t>
            </a:r>
            <a:r>
              <a:rPr lang="en-US" altLang="ko-KR" sz="2400" dirty="0">
                <a:solidFill>
                  <a:schemeClr val="tx1"/>
                </a:solidFill>
              </a:rPr>
              <a:t>30%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solidFill>
                  <a:schemeClr val="tx1"/>
                </a:solidFill>
              </a:rPr>
              <a:t>보증 심사 체계 고도화 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평가지표 보강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3" name="화살표: 아래쪽 22">
            <a:extLst>
              <a:ext uri="{FF2B5EF4-FFF2-40B4-BE49-F238E27FC236}">
                <a16:creationId xmlns:a16="http://schemas.microsoft.com/office/drawing/2014/main" id="{EEF649DD-27A3-418A-A2B0-2BD4D26E24BA}"/>
              </a:ext>
            </a:extLst>
          </p:cNvPr>
          <p:cNvSpPr/>
          <p:nvPr/>
        </p:nvSpPr>
        <p:spPr>
          <a:xfrm>
            <a:off x="8011885" y="4302139"/>
            <a:ext cx="459761" cy="475131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5CC9023F-62B6-463F-864A-6E34010A1559}"/>
              </a:ext>
            </a:extLst>
          </p:cNvPr>
          <p:cNvSpPr/>
          <p:nvPr/>
        </p:nvSpPr>
        <p:spPr>
          <a:xfrm>
            <a:off x="5303114" y="4904325"/>
            <a:ext cx="5875873" cy="1433722"/>
          </a:xfrm>
          <a:prstGeom prst="roundRect">
            <a:avLst/>
          </a:prstGeom>
          <a:solidFill>
            <a:srgbClr val="F3E1E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대위변제율 감축 목표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1" dirty="0">
                <a:solidFill>
                  <a:schemeClr val="tx1"/>
                </a:solidFill>
              </a:rPr>
              <a:t>5.07% </a:t>
            </a:r>
            <a:r>
              <a:rPr lang="en-US" altLang="ko-KR" sz="2800" dirty="0">
                <a:solidFill>
                  <a:schemeClr val="tx1"/>
                </a:solidFill>
              </a:rPr>
              <a:t>(’25)</a:t>
            </a:r>
            <a:r>
              <a:rPr lang="en-US" altLang="ko-KR" sz="2800" b="1" dirty="0">
                <a:solidFill>
                  <a:schemeClr val="tx1"/>
                </a:solidFill>
              </a:rPr>
              <a:t> </a:t>
            </a:r>
            <a:r>
              <a:rPr lang="ko-KR" altLang="en-US" sz="2800" b="1" dirty="0">
                <a:solidFill>
                  <a:schemeClr val="tx1"/>
                </a:solidFill>
              </a:rPr>
              <a:t>→ </a:t>
            </a:r>
            <a:r>
              <a:rPr lang="en-US" altLang="ko-KR" sz="2800" b="1" dirty="0">
                <a:solidFill>
                  <a:schemeClr val="tx1"/>
                </a:solidFill>
              </a:rPr>
              <a:t>3.2% </a:t>
            </a:r>
            <a:r>
              <a:rPr lang="en-US" altLang="ko-KR" sz="2800" dirty="0">
                <a:solidFill>
                  <a:schemeClr val="tx1"/>
                </a:solidFill>
              </a:rPr>
              <a:t>(’30)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027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271497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천원주택 공약사업의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안정적 추진을 위한 제언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32141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10645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8627</TotalTime>
  <Words>113</Words>
  <Application>Microsoft Office PowerPoint</Application>
  <PresentationFormat>와이드스크린</PresentationFormat>
  <Paragraphs>39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417</cp:revision>
  <cp:lastPrinted>2026-03-13T06:52:19Z</cp:lastPrinted>
  <dcterms:created xsi:type="dcterms:W3CDTF">2022-12-16T03:44:56Z</dcterms:created>
  <dcterms:modified xsi:type="dcterms:W3CDTF">2026-07-13T08:46:42Z</dcterms:modified>
</cp:coreProperties>
</file>