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906000" cy="6858000" type="A4"/>
  <p:notesSz cx="6889750" cy="100218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0">
          <p15:clr>
            <a:srgbClr val="A4A3A4"/>
          </p15:clr>
        </p15:guide>
        <p15:guide id="2" orient="horz" pos="3950">
          <p15:clr>
            <a:srgbClr val="A4A3A4"/>
          </p15:clr>
        </p15:guide>
        <p15:guide id="3" orient="horz" pos="865">
          <p15:clr>
            <a:srgbClr val="A4A3A4"/>
          </p15:clr>
        </p15:guide>
        <p15:guide id="4" orient="horz" pos="2115">
          <p15:clr>
            <a:srgbClr val="A4A3A4"/>
          </p15:clr>
        </p15:guide>
        <p15:guide id="5" pos="3118">
          <p15:clr>
            <a:srgbClr val="A4A3A4"/>
          </p15:clr>
        </p15:guide>
        <p15:guide id="6" pos="238">
          <p15:clr>
            <a:srgbClr val="A4A3A4"/>
          </p15:clr>
        </p15:guide>
        <p15:guide id="7" pos="6114">
          <p15:clr>
            <a:srgbClr val="A4A3A4"/>
          </p15:clr>
        </p15:guide>
        <p15:guide id="8" pos="32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8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656" y="114"/>
      </p:cViewPr>
      <p:guideLst>
        <p:guide orient="horz" pos="2430"/>
        <p:guide orient="horz" pos="3950"/>
        <p:guide orient="horz" pos="865"/>
        <p:guide orient="horz" pos="2115"/>
        <p:guide pos="3118"/>
        <p:guide pos="238"/>
        <p:guide pos="6114"/>
        <p:guide pos="3211"/>
      </p:guideLst>
    </p:cSldViewPr>
  </p:slideViewPr>
  <p:notesTextViewPr>
    <p:cViewPr>
      <p:scale>
        <a:sx n="150" d="100"/>
        <a:sy n="150" d="100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39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088" cy="50165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6088" cy="50165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31A4E2D2-6159-4D5B-A92C-C0626A2E9E22}" type="datetime1">
              <a:rPr lang="ko-KR" altLang="en-US"/>
              <a:pPr lvl="0">
                <a:defRPr/>
              </a:pPr>
              <a:t>2022-10-31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2075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434F284-CD50-4EA7-9372-BDECAF95E4F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415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/>
          <a:lstStyle>
            <a:lvl1pPr algn="l">
              <a:defRPr sz="13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/>
          <a:lstStyle>
            <a:lvl1pPr algn="r">
              <a:defRPr sz="1300"/>
            </a:lvl1pPr>
          </a:lstStyle>
          <a:p>
            <a:pPr lvl="0">
              <a:defRPr/>
            </a:pPr>
            <a:fld id="{220D3BE2-A6B0-4791-AE92-18EFAA59FD7E}" type="datetime1">
              <a:rPr lang="ko-KR" altLang="en-US"/>
              <a:pPr lvl="0">
                <a:defRPr/>
              </a:pPr>
              <a:t>2022-10-31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001713" y="1250950"/>
            <a:ext cx="4886325" cy="33829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9056"/>
            <a:ext cx="2985558" cy="502833"/>
          </a:xfrm>
          <a:prstGeom prst="rect">
            <a:avLst/>
          </a:prstGeom>
        </p:spPr>
        <p:txBody>
          <a:bodyPr vert="horz" lIns="96634" tIns="48317" rIns="96634" bIns="48317" anchor="b"/>
          <a:lstStyle>
            <a:lvl1pPr algn="l">
              <a:defRPr sz="13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597" y="9519056"/>
            <a:ext cx="2985558" cy="502833"/>
          </a:xfrm>
          <a:prstGeom prst="rect">
            <a:avLst/>
          </a:prstGeom>
        </p:spPr>
        <p:txBody>
          <a:bodyPr vert="horz" lIns="96634" tIns="48317" rIns="96634" bIns="48317" anchor="b"/>
          <a:lstStyle>
            <a:lvl1pPr algn="r">
              <a:defRPr sz="1300"/>
            </a:lvl1pPr>
          </a:lstStyle>
          <a:p>
            <a:pPr lvl="0">
              <a:defRPr/>
            </a:pPr>
            <a:fld id="{0BB05B0C-2A60-4A3D-95FA-1BFC4EF52FB2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784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>
              <a:latin typeface="휴먼명조"/>
              <a:ea typeface="휴먼명조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E664D1D-0491-46A0-B407-6834DE888662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9204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>
              <a:latin typeface="휴먼명조"/>
              <a:ea typeface="휴먼명조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E664D1D-0491-46A0-B407-6834DE888662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5824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latin typeface="08서울남산체 M"/>
                <a:ea typeface="KoPub돋움체 Bold"/>
              </a:rPr>
              <a:t>건축물의 주용도</a:t>
            </a:r>
            <a:r>
              <a:rPr lang="en-US" altLang="ko-KR" sz="1200">
                <a:latin typeface="KoPub돋움체 Bold"/>
                <a:ea typeface="KoPub돋움체 Bold"/>
              </a:rPr>
              <a:t>·</a:t>
            </a:r>
            <a:r>
              <a:rPr lang="ko-KR" altLang="en-US" sz="1200">
                <a:latin typeface="08서울남산체 M"/>
                <a:ea typeface="KoPub돋움체 Bold"/>
              </a:rPr>
              <a:t>건폐율</a:t>
            </a:r>
            <a:r>
              <a:rPr lang="en-US" altLang="ko-KR" sz="1200">
                <a:latin typeface="KoPub돋움체 Bold"/>
                <a:ea typeface="KoPub돋움체 Bold"/>
              </a:rPr>
              <a:t>·</a:t>
            </a:r>
            <a:r>
              <a:rPr lang="ko-KR" altLang="en-US" sz="1200">
                <a:latin typeface="08서울남산체 M"/>
                <a:ea typeface="KoPub돋움체 Bold"/>
              </a:rPr>
              <a:t>용적률</a:t>
            </a:r>
            <a:r>
              <a:rPr lang="en-US" altLang="ko-KR" sz="1200">
                <a:latin typeface="KoPub돋움체 Bold"/>
                <a:ea typeface="KoPub돋움체 Bold"/>
              </a:rPr>
              <a:t>·</a:t>
            </a:r>
            <a:r>
              <a:rPr lang="ko-KR" altLang="en-US" sz="1200">
                <a:latin typeface="08서울남산체 M"/>
                <a:ea typeface="KoPub돋움체 Bold"/>
              </a:rPr>
              <a:t>높이에 관한 계획입니다</a:t>
            </a:r>
            <a:r>
              <a:rPr lang="en-US" altLang="ko-KR" sz="1200">
                <a:latin typeface="08서울남산체 M"/>
                <a:ea typeface="KoPub돋움체 Bold"/>
              </a:rPr>
              <a:t>. </a:t>
            </a:r>
            <a:r>
              <a:rPr lang="ko-KR" altLang="en-US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공공지원민간임대주택 공급의 일반분양 전환에 따라 </a:t>
            </a:r>
            <a:r>
              <a:rPr lang="en-US" altLang="ko-KR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BL 1-1, BL 2-1 </a:t>
            </a:r>
            <a:r>
              <a:rPr lang="ko-KR" altLang="en-US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획지 용적률의 민간임대주택 세대비율 내용 삭제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/>
              <a:t>되었습니다</a:t>
            </a:r>
            <a:r>
              <a:rPr lang="en-US" altLang="ko-KR"/>
              <a:t>. 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0BB05B0C-2A60-4A3D-95FA-1BFC4EF52FB2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8017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/>
              <a:t>가구 및 획지에 관한 계획입니다</a:t>
            </a:r>
            <a:r>
              <a:rPr lang="en-US" altLang="ko-KR"/>
              <a:t>. </a:t>
            </a:r>
            <a:r>
              <a:rPr lang="ko-KR" altLang="en-US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공공지원민간임대주택 공급의 일반분양 전환으로 </a:t>
            </a:r>
            <a:r>
              <a:rPr lang="en-US" altLang="ko-KR"/>
              <a:t>BL-1,</a:t>
            </a:r>
            <a:r>
              <a:rPr lang="en-US" altLang="ko-KR" baseline="0"/>
              <a:t> BL-2</a:t>
            </a:r>
            <a:r>
              <a:rPr lang="ko-KR" altLang="en-US" baseline="0"/>
              <a:t>의 </a:t>
            </a:r>
            <a:r>
              <a:rPr lang="ko-KR" altLang="en-US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공공지원민간임대 계획내용이 삭제되었습니다</a:t>
            </a:r>
            <a:r>
              <a:rPr lang="en-US" altLang="ko-KR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가구 및 획지에 관한 결정도는 변경되는 사항이 없습니다</a:t>
            </a:r>
            <a:r>
              <a:rPr lang="en-US" altLang="ko-KR" sz="12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</a:rPr>
              <a:t>.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0BB05B0C-2A60-4A3D-95FA-1BFC4EF52FB2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27453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>
              <a:latin typeface="휴먼명조"/>
              <a:ea typeface="휴먼명조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E664D1D-0491-46A0-B407-6834DE888662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5733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>
              <a:latin typeface="휴먼명조"/>
              <a:ea typeface="휴먼명조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E664D1D-0491-46A0-B407-6834DE888662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34043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>
              <a:latin typeface="휴먼명조" pitchFamily="2" charset="-127"/>
              <a:ea typeface="휴먼명조" pitchFamily="2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4D1D-0491-46A0-B407-6834DE888662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4850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>
              <a:latin typeface="휴먼명조" pitchFamily="2" charset="-127"/>
              <a:ea typeface="휴먼명조" pitchFamily="2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664D1D-0491-46A0-B407-6834DE888662}" type="slidenum">
              <a:rPr kumimoji="0" lang="ko-KR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7409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8102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/>
          <p:nvPr userDrawn="1"/>
        </p:nvSpPr>
        <p:spPr>
          <a:xfrm>
            <a:off x="1" y="-1"/>
            <a:ext cx="7670799" cy="787401"/>
          </a:xfrm>
          <a:custGeom>
            <a:avLst/>
            <a:gdLst>
              <a:gd name="connsiteX0" fmla="*/ 0 w 7581297"/>
              <a:gd name="connsiteY0" fmla="*/ 0 h 787401"/>
              <a:gd name="connsiteX1" fmla="*/ 7581297 w 7581297"/>
              <a:gd name="connsiteY1" fmla="*/ 0 h 787401"/>
              <a:gd name="connsiteX2" fmla="*/ 7163974 w 7581297"/>
              <a:gd name="connsiteY2" fmla="*/ 787401 h 787401"/>
              <a:gd name="connsiteX3" fmla="*/ 0 w 7581297"/>
              <a:gd name="connsiteY3" fmla="*/ 787401 h 787401"/>
              <a:gd name="connsiteX4" fmla="*/ 0 w 7581297"/>
              <a:gd name="connsiteY4" fmla="*/ 0 h 787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81297" h="787401">
                <a:moveTo>
                  <a:pt x="0" y="0"/>
                </a:moveTo>
                <a:lnTo>
                  <a:pt x="7581297" y="0"/>
                </a:lnTo>
                <a:lnTo>
                  <a:pt x="7163974" y="787401"/>
                </a:lnTo>
                <a:lnTo>
                  <a:pt x="0" y="78740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0" y="6562725"/>
            <a:ext cx="9906000" cy="29527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6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96426" y="6629300"/>
            <a:ext cx="290512" cy="153888"/>
          </a:xfr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lvl1pPr algn="r">
              <a:defRPr lang="ko-KR" altLang="en-US" sz="1000" spc="0" baseline="0" smtClean="0">
                <a:solidFill>
                  <a:schemeClr val="bg1">
                    <a:alpha val="70000"/>
                  </a:schemeClr>
                </a:solidFill>
                <a:latin typeface="-윤고딕340" panose="02030504000101010101" pitchFamily="18" charset="-127"/>
                <a:ea typeface="-윤고딕340" panose="02030504000101010101" pitchFamily="18" charset="-127"/>
                <a:cs typeface="KoPubWorld돋움체 Medium" panose="00000600000000000000" pitchFamily="2" charset="-127"/>
              </a:defRPr>
            </a:lvl1pPr>
          </a:lstStyle>
          <a:p>
            <a:fld id="{6B2A2399-5962-4BEC-B495-F34522429B31}" type="slidenum">
              <a:rPr lang="en-US" altLang="ko-KR" smtClean="0"/>
              <a:pPr/>
              <a:t>‹#›</a:t>
            </a:fld>
            <a:endParaRPr lang="en-US" altLang="ko-KR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2F67E6E-E9EB-516D-A11B-0246E8210E55}"/>
              </a:ext>
            </a:extLst>
          </p:cNvPr>
          <p:cNvSpPr txBox="1"/>
          <p:nvPr userDrawn="1"/>
        </p:nvSpPr>
        <p:spPr>
          <a:xfrm>
            <a:off x="131921" y="6364019"/>
            <a:ext cx="480712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8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※ </a:t>
            </a:r>
            <a:r>
              <a:rPr lang="ko-KR" altLang="en-US" sz="8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본 내용은 향후 관련부서 협의</a:t>
            </a:r>
            <a:r>
              <a:rPr lang="en-US" altLang="ko-KR" sz="8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, </a:t>
            </a:r>
            <a:r>
              <a:rPr lang="ko-KR" altLang="en-US" sz="8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도시계획위원회 심의 등 행정절차 이행 중 변경될 수 있음</a:t>
            </a:r>
            <a:endParaRPr lang="ko-KR" altLang="en-US" sz="800" dirty="0">
              <a:solidFill>
                <a:srgbClr val="C00000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B0B941B2-FF06-E045-568F-777E34D0BD70}"/>
              </a:ext>
            </a:extLst>
          </p:cNvPr>
          <p:cNvCxnSpPr>
            <a:cxnSpLocks/>
          </p:cNvCxnSpPr>
          <p:nvPr userDrawn="1"/>
        </p:nvCxnSpPr>
        <p:spPr>
          <a:xfrm>
            <a:off x="131921" y="6364019"/>
            <a:ext cx="964215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2">
            <a:extLst>
              <a:ext uri="{FF2B5EF4-FFF2-40B4-BE49-F238E27FC236}">
                <a16:creationId xmlns:a16="http://schemas.microsoft.com/office/drawing/2014/main" xmlns="" id="{EB5077A1-2F4D-3FD7-AD8C-3330202634EA}"/>
              </a:ext>
            </a:extLst>
          </p:cNvPr>
          <p:cNvSpPr txBox="1">
            <a:spLocks/>
          </p:cNvSpPr>
          <p:nvPr userDrawn="1"/>
        </p:nvSpPr>
        <p:spPr>
          <a:xfrm>
            <a:off x="912563" y="177053"/>
            <a:ext cx="5383462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 lvl="0" defTabSz="914400" latinLnBrk="1">
              <a:defRPr sz="1000" spc="-150" baseline="0">
                <a:solidFill>
                  <a:schemeClr val="accent1">
                    <a:lumMod val="20000"/>
                    <a:lumOff val="80000"/>
                    <a:alpha val="70000"/>
                  </a:schemeClr>
                </a:solidFill>
                <a:latin typeface="-윤고딕340" panose="02030504000101010101" pitchFamily="18" charset="-127"/>
                <a:ea typeface="-윤고딕340" panose="02030504000101010101" pitchFamily="18" charset="-127"/>
                <a:cs typeface="KoPubWorld돋움체 Medium" panose="00000600000000000000" pitchFamily="2" charset="-127"/>
              </a:defRPr>
            </a:lvl1pPr>
            <a:lvl2pPr defTabSz="914400" latinLnBrk="1"/>
            <a:lvl3pPr defTabSz="914400" latinLnBrk="1"/>
            <a:lvl4pPr defTabSz="914400" latinLnBrk="1"/>
            <a:lvl5pPr defTabSz="914400" latinLnBrk="1"/>
            <a:lvl6pPr defTabSz="914400" latinLnBrk="1"/>
            <a:lvl7pPr defTabSz="914400" latinLnBrk="1"/>
            <a:lvl8pPr defTabSz="914400" latinLnBrk="1"/>
            <a:lvl9pPr defTabSz="914400" latinLnBrk="1"/>
          </a:lstStyle>
          <a:p>
            <a:r>
              <a:rPr lang="ko-KR" altLang="en-US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원동 </a:t>
            </a:r>
            <a:r>
              <a:rPr lang="ko-KR" altLang="en-US" sz="1050" spc="0" dirty="0" err="1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다박골</a:t>
            </a:r>
            <a:r>
              <a:rPr lang="ko-KR" altLang="en-US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주택재개발정비사업</a:t>
            </a:r>
            <a:r>
              <a:rPr lang="en-US" altLang="ko-KR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주민설명회</a:t>
            </a:r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806" y="34925"/>
            <a:ext cx="1684876" cy="7524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40" y="6621806"/>
            <a:ext cx="217529" cy="16887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7" t="75181" r="48277" b="4381"/>
          <a:stretch/>
        </p:blipFill>
        <p:spPr>
          <a:xfrm>
            <a:off x="555600" y="6586128"/>
            <a:ext cx="424094" cy="22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37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2CC82-CA79-4649-B0A1-7A272D17EF67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218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F7FF-8CDB-44A9-8A0B-827DDA8DF1EA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3415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0321-F84A-4653-8111-2B357A5190B5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7901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E05FD-5ED9-4A5D-B68E-0729A413E707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7880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6">
            <a:extLst>
              <a:ext uri="{FF2B5EF4-FFF2-40B4-BE49-F238E27FC236}">
                <a16:creationId xmlns:a16="http://schemas.microsoft.com/office/drawing/2014/main" xmlns="" id="{30B07084-58B0-55BC-2FF3-7C159CBD053B}"/>
              </a:ext>
            </a:extLst>
          </p:cNvPr>
          <p:cNvSpPr/>
          <p:nvPr userDrawn="1"/>
        </p:nvSpPr>
        <p:spPr>
          <a:xfrm>
            <a:off x="1" y="-1"/>
            <a:ext cx="7670799" cy="787401"/>
          </a:xfrm>
          <a:custGeom>
            <a:avLst/>
            <a:gdLst>
              <a:gd name="connsiteX0" fmla="*/ 0 w 7581297"/>
              <a:gd name="connsiteY0" fmla="*/ 0 h 787401"/>
              <a:gd name="connsiteX1" fmla="*/ 7581297 w 7581297"/>
              <a:gd name="connsiteY1" fmla="*/ 0 h 787401"/>
              <a:gd name="connsiteX2" fmla="*/ 7163974 w 7581297"/>
              <a:gd name="connsiteY2" fmla="*/ 787401 h 787401"/>
              <a:gd name="connsiteX3" fmla="*/ 0 w 7581297"/>
              <a:gd name="connsiteY3" fmla="*/ 787401 h 787401"/>
              <a:gd name="connsiteX4" fmla="*/ 0 w 7581297"/>
              <a:gd name="connsiteY4" fmla="*/ 0 h 787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81297" h="787401">
                <a:moveTo>
                  <a:pt x="0" y="0"/>
                </a:moveTo>
                <a:lnTo>
                  <a:pt x="7581297" y="0"/>
                </a:lnTo>
                <a:lnTo>
                  <a:pt x="7163974" y="787401"/>
                </a:lnTo>
                <a:lnTo>
                  <a:pt x="0" y="787401"/>
                </a:lnTo>
                <a:lnTo>
                  <a:pt x="0" y="0"/>
                </a:lnTo>
                <a:close/>
              </a:path>
            </a:pathLst>
          </a:custGeom>
          <a:solidFill>
            <a:srgbClr val="1C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315E9BB9-0DBF-73E3-986C-A86347C48869}"/>
              </a:ext>
            </a:extLst>
          </p:cNvPr>
          <p:cNvSpPr/>
          <p:nvPr userDrawn="1"/>
        </p:nvSpPr>
        <p:spPr>
          <a:xfrm>
            <a:off x="0" y="6562725"/>
            <a:ext cx="9906000" cy="29527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1C191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96426" y="6629300"/>
            <a:ext cx="290512" cy="153888"/>
          </a:xfr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lvl1pPr algn="r">
              <a:defRPr lang="ko-KR" altLang="en-US" sz="1000" spc="0" baseline="0" smtClean="0">
                <a:solidFill>
                  <a:schemeClr val="bg1">
                    <a:alpha val="70000"/>
                  </a:schemeClr>
                </a:solidFill>
                <a:latin typeface="-윤고딕340" panose="02030504000101010101" pitchFamily="18" charset="-127"/>
                <a:ea typeface="-윤고딕340" panose="02030504000101010101" pitchFamily="18" charset="-127"/>
                <a:cs typeface="KoPubWorld돋움체 Medium" panose="00000600000000000000" pitchFamily="2" charset="-127"/>
              </a:defRPr>
            </a:lvl1pPr>
          </a:lstStyle>
          <a:p>
            <a:fld id="{6B2A2399-5962-4BEC-B495-F34522429B31}" type="slidenum">
              <a:rPr lang="en-US" altLang="ko-KR" smtClean="0"/>
              <a:pPr/>
              <a:t>‹#›</a:t>
            </a:fld>
            <a:endParaRPr lang="en-US" altLang="ko-KR"/>
          </a:p>
        </p:txBody>
      </p:sp>
      <p:sp>
        <p:nvSpPr>
          <p:cNvPr id="17" name="텍스트 개체 틀 2">
            <a:extLst>
              <a:ext uri="{FF2B5EF4-FFF2-40B4-BE49-F238E27FC236}">
                <a16:creationId xmlns:a16="http://schemas.microsoft.com/office/drawing/2014/main" xmlns="" id="{946B09F8-5E54-C18A-E2F4-742B0A984BBC}"/>
              </a:ext>
            </a:extLst>
          </p:cNvPr>
          <p:cNvSpPr txBox="1">
            <a:spLocks/>
          </p:cNvSpPr>
          <p:nvPr userDrawn="1"/>
        </p:nvSpPr>
        <p:spPr>
          <a:xfrm>
            <a:off x="541627" y="6629300"/>
            <a:ext cx="5383462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 lvl="0" defTabSz="914400" latinLnBrk="1">
              <a:defRPr sz="1000" spc="-150" baseline="0">
                <a:solidFill>
                  <a:schemeClr val="accent1">
                    <a:lumMod val="20000"/>
                    <a:lumOff val="80000"/>
                    <a:alpha val="70000"/>
                  </a:schemeClr>
                </a:solidFill>
                <a:latin typeface="-윤고딕340" panose="02030504000101010101" pitchFamily="18" charset="-127"/>
                <a:ea typeface="-윤고딕340" panose="02030504000101010101" pitchFamily="18" charset="-127"/>
                <a:cs typeface="KoPubWorld돋움체 Medium" panose="00000600000000000000" pitchFamily="2" charset="-127"/>
              </a:defRPr>
            </a:lvl1pPr>
            <a:lvl2pPr defTabSz="914400" latinLnBrk="1"/>
            <a:lvl3pPr defTabSz="914400" latinLnBrk="1"/>
            <a:lvl4pPr defTabSz="914400" latinLnBrk="1"/>
            <a:lvl5pPr defTabSz="914400" latinLnBrk="1"/>
            <a:lvl6pPr defTabSz="914400" latinLnBrk="1"/>
            <a:lvl7pPr defTabSz="914400" latinLnBrk="1"/>
            <a:lvl8pPr defTabSz="914400" latinLnBrk="1"/>
            <a:lvl9pPr defTabSz="914400" latinLnBrk="1"/>
          </a:lstStyle>
          <a:p>
            <a:r>
              <a:rPr lang="ko-KR" altLang="en-US" spc="0" dirty="0" err="1">
                <a:solidFill>
                  <a:schemeClr val="tx1">
                    <a:alpha val="70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만수역</a:t>
            </a:r>
            <a:r>
              <a:rPr lang="ko-KR" altLang="en-US" spc="0" dirty="0">
                <a:solidFill>
                  <a:schemeClr val="tx1">
                    <a:alpha val="70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재개발 추진위원회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ACD593CE-1B1E-7A71-039A-7067CB0D0D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7666" y="6593953"/>
            <a:ext cx="228615" cy="224581"/>
          </a:xfrm>
          <a:prstGeom prst="rect">
            <a:avLst/>
          </a:prstGeom>
        </p:spPr>
      </p:pic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xmlns="" id="{EB5077A1-2F4D-3FD7-AD8C-3330202634EA}"/>
              </a:ext>
            </a:extLst>
          </p:cNvPr>
          <p:cNvSpPr txBox="1">
            <a:spLocks/>
          </p:cNvSpPr>
          <p:nvPr userDrawn="1"/>
        </p:nvSpPr>
        <p:spPr>
          <a:xfrm>
            <a:off x="912563" y="177053"/>
            <a:ext cx="5383462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 lvl="0" defTabSz="914400" latinLnBrk="1">
              <a:defRPr sz="1000" spc="-150" baseline="0">
                <a:solidFill>
                  <a:schemeClr val="accent1">
                    <a:lumMod val="20000"/>
                    <a:lumOff val="80000"/>
                    <a:alpha val="70000"/>
                  </a:schemeClr>
                </a:solidFill>
                <a:latin typeface="-윤고딕340" panose="02030504000101010101" pitchFamily="18" charset="-127"/>
                <a:ea typeface="-윤고딕340" panose="02030504000101010101" pitchFamily="18" charset="-127"/>
                <a:cs typeface="KoPubWorld돋움체 Medium" panose="00000600000000000000" pitchFamily="2" charset="-127"/>
              </a:defRPr>
            </a:lvl1pPr>
            <a:lvl2pPr defTabSz="914400" latinLnBrk="1"/>
            <a:lvl3pPr defTabSz="914400" latinLnBrk="1"/>
            <a:lvl4pPr defTabSz="914400" latinLnBrk="1"/>
            <a:lvl5pPr defTabSz="914400" latinLnBrk="1"/>
            <a:lvl6pPr defTabSz="914400" latinLnBrk="1"/>
            <a:lvl7pPr defTabSz="914400" latinLnBrk="1"/>
            <a:lvl8pPr defTabSz="914400" latinLnBrk="1"/>
            <a:lvl9pPr defTabSz="914400" latinLnBrk="1"/>
          </a:lstStyle>
          <a:p>
            <a:r>
              <a:rPr lang="ko-KR" altLang="en-US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원동 </a:t>
            </a:r>
            <a:r>
              <a:rPr lang="ko-KR" altLang="en-US" sz="1050" spc="0" dirty="0" err="1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다박골</a:t>
            </a:r>
            <a:r>
              <a:rPr lang="ko-KR" altLang="en-US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주택재개발정비사업</a:t>
            </a:r>
            <a:r>
              <a:rPr lang="en-US" altLang="ko-KR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sz="1050" spc="0" dirty="0">
                <a:solidFill>
                  <a:schemeClr val="bg1">
                    <a:alpha val="82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주민설명회</a:t>
            </a:r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806" y="34925"/>
            <a:ext cx="1684876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57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77F0B-D21D-4037-B611-9A46C39D3371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569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86168-8B68-477A-A804-9715074EE94E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0506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80AB-19F2-45B2-88A7-408624CCA04F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920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FC64-F438-4502-ABB2-2CFA19C5CDBE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9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61E3C-0261-4D43-B932-D708C54D4405}" type="datetime1">
              <a:rPr lang="ko-KR" altLang="en-US" smtClean="0"/>
              <a:t>2022-10-31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A2399-5962-4BEC-B495-F34522429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020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4.jpe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/>
          <p:cNvSpPr>
            <a:spLocks noChangeArrowheads="1"/>
          </p:cNvSpPr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algn="ctr" eaLnBrk="1" latinLnBrk="1" hangingPunct="1">
              <a:lnSpc>
                <a:spcPct val="70000"/>
              </a:lnSpc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돋움"/>
              <a:ea typeface="HY중고딕"/>
            </a:endParaRPr>
          </a:p>
        </p:txBody>
      </p:sp>
      <p:sp>
        <p:nvSpPr>
          <p:cNvPr id="2" name="Text Box 46"/>
          <p:cNvSpPr txBox="1">
            <a:spLocks noChangeArrowheads="1"/>
          </p:cNvSpPr>
          <p:nvPr/>
        </p:nvSpPr>
        <p:spPr>
          <a:xfrm>
            <a:off x="330372" y="1512508"/>
            <a:ext cx="9245257" cy="1014578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144000" tIns="34946" rIns="144000" bIns="34946" anchor="ctr"/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ko-KR" altLang="en-US" sz="3200" spc="-15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/>
                <a:ea typeface="KoPub돋움체 Bold"/>
                <a:sym typeface="Wingdings 2"/>
              </a:rPr>
              <a:t>원동 다박골 주택재개발정비사업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ko-KR" altLang="en-US" sz="3200" spc="-15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/>
                <a:ea typeface="KoPub돋움체 Bold"/>
                <a:sym typeface="Wingdings 2"/>
              </a:rPr>
              <a:t>정비계획  및  정비구역 변경지정</a:t>
            </a:r>
            <a:r>
              <a:rPr lang="en-US" altLang="ko-KR" sz="3200" spc="-15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/>
                <a:ea typeface="KoPub돋움체 Bold"/>
                <a:sym typeface="Wingdings 2"/>
              </a:rPr>
              <a:t>(</a:t>
            </a:r>
            <a:r>
              <a:rPr lang="ko-KR" altLang="en-US" sz="3200" spc="-15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/>
                <a:ea typeface="KoPub돋움체 Bold"/>
                <a:sym typeface="Wingdings 2"/>
              </a:rPr>
              <a:t>안</a:t>
            </a:r>
            <a:r>
              <a:rPr lang="en-US" altLang="ko-KR" sz="3200" spc="-15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/>
                <a:ea typeface="KoPub돋움체 Bold"/>
                <a:sym typeface="Wingdings 2"/>
              </a:rPr>
              <a:t>)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altLang="ko-KR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oPub돋움체 Bold"/>
                <a:ea typeface="KoPub돋움체 Bold"/>
                <a:sym typeface="Wingdings 2"/>
              </a:rPr>
              <a:t>- </a:t>
            </a:r>
            <a:r>
              <a:rPr lang="ko-KR" alt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oPub돋움체 Bold"/>
                <a:ea typeface="KoPub돋움체 Bold"/>
                <a:sym typeface="Wingdings 2"/>
              </a:rPr>
              <a:t>시의회 의견청취 </a:t>
            </a:r>
            <a:r>
              <a:rPr lang="en-US" altLang="ko-KR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oPub돋움체 Bold"/>
                <a:ea typeface="KoPub돋움체 Bold"/>
                <a:sym typeface="Wingdings 2"/>
              </a:rPr>
              <a:t>- </a:t>
            </a:r>
          </a:p>
          <a:p>
            <a:pPr algn="ctr" latinLnBrk="0">
              <a:defRPr/>
            </a:pPr>
            <a:endParaRPr lang="ko-KR" altLang="en-US" sz="3200" spc="-15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/>
              <a:ea typeface="KoPub돋움체 Bold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>
          <a:xfrm flipH="1">
            <a:off x="1070372" y="2738087"/>
            <a:ext cx="7765256" cy="10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438CB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204335" y="3988277"/>
            <a:ext cx="1468754" cy="4484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2400" spc="5">
                <a:latin typeface="KoPub돋움체 Bold"/>
                <a:ea typeface="KoPub돋움체 Bold"/>
                <a:sym typeface="Wingdings"/>
              </a:rPr>
              <a:t>2022. 10.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4053901" y="5668781"/>
            <a:ext cx="1924058" cy="480853"/>
            <a:chOff x="3821145" y="5668781"/>
            <a:chExt cx="1615378" cy="480853"/>
          </a:xfrm>
        </p:grpSpPr>
        <p:sp>
          <p:nvSpPr>
            <p:cNvPr id="6" name="텍스트 개체 틀 2"/>
            <p:cNvSpPr txBox="1"/>
            <p:nvPr/>
          </p:nvSpPr>
          <p:spPr>
            <a:xfrm>
              <a:off x="4597127" y="5749479"/>
              <a:ext cx="839395" cy="356046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lvl="0" defTabSz="914400" latinLnBrk="1">
                <a:defRPr sz="1000" spc="-150" baseline="0">
                  <a:solidFill>
                    <a:schemeClr val="accent1">
                      <a:lumMod val="20000"/>
                      <a:lumOff val="80000"/>
                      <a:alpha val="70000"/>
                    </a:schemeClr>
                  </a:solidFill>
                  <a:latin typeface="-윤고딕340"/>
                  <a:ea typeface="-윤고딕340"/>
                  <a:cs typeface="KoPubWorld돋움체 Medium"/>
                </a:defRPr>
              </a:lvl1pPr>
              <a:lvl2pPr defTabSz="914400" latinLnBrk="1"/>
              <a:lvl3pPr defTabSz="914400" latinLnBrk="1"/>
              <a:lvl4pPr defTabSz="914400" latinLnBrk="1"/>
              <a:lvl5pPr defTabSz="914400" latinLnBrk="1"/>
              <a:lvl6pPr defTabSz="914400" latinLnBrk="1"/>
              <a:lvl7pPr defTabSz="914400" latinLnBrk="1"/>
              <a:lvl8pPr defTabSz="914400" latinLnBrk="1"/>
              <a:lvl9pPr defTabSz="914400" latinLnBrk="1"/>
            </a:lstStyle>
            <a:p>
              <a:pPr lvl="0">
                <a:defRPr/>
              </a:pPr>
              <a:r>
                <a:rPr lang="ko-KR" altLang="en-US" sz="2400" spc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/>
                  <a:ea typeface="KoPub돋움체 Bold"/>
                  <a:cs typeface="+mn-cs"/>
                </a:rPr>
                <a:t>원주시</a:t>
              </a: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3821145" y="5668781"/>
              <a:ext cx="619385" cy="48085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>
            <a:extLst>
              <a:ext uri="{FF2B5EF4-FFF2-40B4-BE49-F238E27FC236}">
                <a16:creationId xmlns:a16="http://schemas.microsoft.com/office/drawing/2014/main" xmlns="" id="{B1FE5F9D-E1F2-1479-8DC9-8EA289C22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algn="ctr" eaLnBrk="1" latinLnBrk="1" hangingPunct="1">
              <a:lnSpc>
                <a:spcPct val="70000"/>
              </a:lnSpc>
              <a:defRPr/>
            </a:pP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돋움" pitchFamily="50" charset="-127"/>
              <a:ea typeface="HY중고딕" pitchFamily="18" charset="-127"/>
            </a:endParaRPr>
          </a:p>
        </p:txBody>
      </p:sp>
      <p:sp>
        <p:nvSpPr>
          <p:cNvPr id="4" name="Text Box 46"/>
          <p:cNvSpPr txBox="1">
            <a:spLocks noChangeArrowheads="1"/>
          </p:cNvSpPr>
          <p:nvPr/>
        </p:nvSpPr>
        <p:spPr bwMode="auto">
          <a:xfrm>
            <a:off x="1192705" y="971550"/>
            <a:ext cx="2326872" cy="53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44000" tIns="34946" rIns="144000" bIns="34946" anchor="ctr"/>
          <a:lstStyle/>
          <a:p>
            <a:pPr fontAlgn="base" latinLnBrk="0"/>
            <a:r>
              <a:rPr lang="en-US" altLang="ko-KR" sz="36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7DAFC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Contents</a:t>
            </a:r>
            <a:endParaRPr lang="ko-KR" altLang="en-US" sz="36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7DAFCF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H="1">
            <a:off x="1070372" y="1748724"/>
            <a:ext cx="7765256" cy="10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438CB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859346" y="1977115"/>
            <a:ext cx="3857146" cy="4413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사업의 개요</a:t>
            </a:r>
            <a:endParaRPr lang="en-US" altLang="ko-KR" sz="2400" spc="5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sym typeface="Wingdings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endParaRPr lang="en-US" altLang="ko-KR" sz="2400" spc="5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sym typeface="Wingdings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정비계획 결정 변경</a:t>
            </a:r>
            <a:r>
              <a:rPr lang="en-US" altLang="ko-KR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(</a:t>
            </a:r>
            <a:r>
              <a:rPr lang="ko-KR" altLang="en-US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안</a:t>
            </a:r>
            <a:r>
              <a:rPr lang="en-US" altLang="ko-KR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)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endParaRPr lang="en-US" altLang="ko-KR" sz="2400" spc="5" dirty="0" smtClean="0"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sym typeface="Wingdings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2400" spc="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지구단위계획 결정 변경</a:t>
            </a:r>
            <a:r>
              <a:rPr lang="en-US" altLang="ko-KR" sz="2400" spc="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(</a:t>
            </a:r>
            <a:r>
              <a:rPr lang="ko-KR" altLang="en-US" sz="2400" spc="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안</a:t>
            </a:r>
            <a:r>
              <a:rPr lang="en-US" altLang="ko-KR" sz="2400" spc="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)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endParaRPr lang="en-US" altLang="ko-KR" sz="2400" spc="5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sym typeface="Wingdings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건축계획</a:t>
            </a:r>
            <a:r>
              <a:rPr lang="en-US" altLang="ko-KR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(</a:t>
            </a:r>
            <a:r>
              <a:rPr lang="ko-KR" altLang="en-US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안</a:t>
            </a:r>
            <a:r>
              <a:rPr lang="en-US" altLang="ko-KR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)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endParaRPr lang="en-US" altLang="ko-KR" sz="2400" spc="5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sym typeface="Wingdings"/>
            </a:endParaRP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24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향후 추진절차</a:t>
            </a:r>
            <a:endParaRPr lang="en-US" altLang="ko-KR" sz="2400" spc="5" dirty="0"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1892608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algn="ctr" eaLnBrk="1" latinLnBrk="1" hangingPunct="1">
              <a:lnSpc>
                <a:spcPct val="70000"/>
              </a:lnSpc>
              <a:defRPr/>
            </a:pP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돋움" pitchFamily="50" charset="-127"/>
              <a:ea typeface="HY중고딕" pitchFamily="18" charset="-127"/>
            </a:endParaRP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xmlns="" id="{A38EF9FC-C719-C6C3-3874-3AD483A72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088" y="2851304"/>
            <a:ext cx="6839825" cy="53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44000" tIns="34946" rIns="144000" bIns="34946" anchor="ctr"/>
          <a:lstStyle/>
          <a:p>
            <a:pPr algn="ctr" fontAlgn="base" latinLnBrk="0"/>
            <a:r>
              <a:rPr lang="en-US" altLang="ko-KR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Ⅰ</a:t>
            </a:r>
            <a:r>
              <a:rPr lang="en-US" altLang="ko-KR" sz="3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 </a:t>
            </a:r>
            <a:r>
              <a:rPr lang="ko-KR" altLang="en-US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사업의 개요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12C6A509-9196-BDA0-6229-9B103DA4EA4B}"/>
              </a:ext>
            </a:extLst>
          </p:cNvPr>
          <p:cNvSpPr/>
          <p:nvPr/>
        </p:nvSpPr>
        <p:spPr>
          <a:xfrm flipH="1">
            <a:off x="1070372" y="3415510"/>
            <a:ext cx="7765256" cy="457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438CB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697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6B2A2399-5962-4BEC-B495-F34522429B31}" type="slidenum">
              <a:rPr lang="en-US" altLang="ko-KR"/>
              <a:pPr lvl="0">
                <a:defRPr/>
              </a:pPr>
              <a:t>4</a:t>
            </a:fld>
            <a:endParaRPr lang="en-US" altLang="ko-KR"/>
          </a:p>
        </p:txBody>
      </p:sp>
      <p:sp>
        <p:nvSpPr>
          <p:cNvPr id="3" name="TextBox 2"/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lvl="0">
              <a:defRPr/>
            </a:pPr>
            <a:r>
              <a:rPr lang="en-US" altLang="ko-KR" sz="4000" spc="-150" baseline="0">
                <a:solidFill>
                  <a:schemeClr val="accent4"/>
                </a:solidFill>
                <a:latin typeface="KoPub돋움체 Bold"/>
                <a:ea typeface="KoPub돋움체 Bold"/>
                <a:cs typeface="+mn-cs"/>
              </a:rPr>
              <a:t>01</a:t>
            </a:r>
            <a:endParaRPr lang="ko-KR" altLang="en-US" sz="4000" spc="-150" baseline="0">
              <a:solidFill>
                <a:schemeClr val="accent4"/>
              </a:solidFill>
              <a:latin typeface="KoPub돋움체 Bold"/>
              <a:ea typeface="KoPub돋움체 Bold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5408" y="291617"/>
            <a:ext cx="1333442" cy="408642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lvl="0">
              <a:defRPr/>
            </a:pPr>
            <a:r>
              <a:rPr lang="ko-KR" altLang="en-US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사업의 개요</a:t>
            </a:r>
            <a:endParaRPr lang="ko-KR" altLang="en-US" sz="2000" spc="-100" baseline="0">
              <a:solidFill>
                <a:schemeClr val="bg1"/>
              </a:solidFill>
              <a:latin typeface="KoPub돋움체 Bold"/>
              <a:ea typeface="KoPub돋움체 Bold"/>
              <a:cs typeface="+mn-cs"/>
            </a:endParaRPr>
          </a:p>
        </p:txBody>
      </p:sp>
      <p:graphicFrame>
        <p:nvGraphicFramePr>
          <p:cNvPr id="13" name="Group 19"/>
          <p:cNvGraphicFramePr>
            <a:graphicFrameLocks noGrp="1"/>
          </p:cNvGraphicFramePr>
          <p:nvPr/>
        </p:nvGraphicFramePr>
        <p:xfrm>
          <a:off x="381000" y="1390671"/>
          <a:ext cx="4448175" cy="572517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4448175"/>
              </a:tblGrid>
              <a:tr h="572517"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 typeface="Arial"/>
                        <a:buChar char="•"/>
                        <a:defRPr/>
                      </a:pP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사업의 명칭 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: 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원주시 원동 다박골 주택재개발정비사업</a:t>
                      </a:r>
                      <a:endParaRPr lang="en-US" altLang="ko-KR" sz="1300" b="0" spc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75721" marR="75721" marT="0" marB="0" anchor="ctr" horzOverflow="overflow">
                    <a:lnT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grpSp>
        <p:nvGrpSpPr>
          <p:cNvPr id="35" name="그룹 34"/>
          <p:cNvGrpSpPr/>
          <p:nvPr/>
        </p:nvGrpSpPr>
        <p:grpSpPr>
          <a:xfrm>
            <a:off x="296432" y="932595"/>
            <a:ext cx="4256518" cy="280697"/>
            <a:chOff x="296432" y="1000970"/>
            <a:chExt cx="4256518" cy="280697"/>
          </a:xfrm>
        </p:grpSpPr>
        <p:sp>
          <p:nvSpPr>
            <p:cNvPr id="36" name="Text Box 13"/>
            <p:cNvSpPr txBox="1">
              <a:spLocks noChangeArrowheads="1"/>
            </p:cNvSpPr>
            <p:nvPr/>
          </p:nvSpPr>
          <p:spPr>
            <a:xfrm>
              <a:off x="609106" y="1018208"/>
              <a:ext cx="3943844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ko-KR" altLang="en-US" sz="1600">
                  <a:latin typeface="KoPub돋움체 Bold"/>
                  <a:ea typeface="KoPub돋움체 Bold"/>
                  <a:sym typeface="Wingdings"/>
                </a:rPr>
                <a:t>사업개요</a:t>
              </a:r>
              <a:endParaRPr lang="en-US" altLang="ko-KR" sz="1600">
                <a:latin typeface="KoPub돋움체 Bold"/>
                <a:ea typeface="KoPub돋움체 Bold"/>
                <a:sym typeface="Wingdings"/>
              </a:endParaRPr>
            </a:p>
          </p:txBody>
        </p:sp>
        <p:pic>
          <p:nvPicPr>
            <p:cNvPr id="37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 rotWithShape="1">
            <a:blip r:embed="rId2">
              <a:grayscl/>
            </a:blip>
            <a:srcRect/>
            <a:stretch>
              <a:fillRect/>
            </a:stretch>
          </p:blipFill>
          <p:spPr>
            <a:xfrm>
              <a:off x="296432" y="1000970"/>
              <a:ext cx="278490" cy="28069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grpSp>
        <p:nvGrpSpPr>
          <p:cNvPr id="38" name="그룹 37"/>
          <p:cNvGrpSpPr/>
          <p:nvPr/>
        </p:nvGrpSpPr>
        <p:grpSpPr>
          <a:xfrm>
            <a:off x="5118098" y="932595"/>
            <a:ext cx="4256518" cy="280697"/>
            <a:chOff x="296432" y="1000970"/>
            <a:chExt cx="4256518" cy="280697"/>
          </a:xfrm>
        </p:grpSpPr>
        <p:sp>
          <p:nvSpPr>
            <p:cNvPr id="39" name="Text Box 13"/>
            <p:cNvSpPr txBox="1">
              <a:spLocks noChangeArrowheads="1"/>
            </p:cNvSpPr>
            <p:nvPr/>
          </p:nvSpPr>
          <p:spPr>
            <a:xfrm>
              <a:off x="609106" y="1018208"/>
              <a:ext cx="3943844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ko-KR" altLang="en-US" sz="1600">
                  <a:latin typeface="KoPub돋움체 Bold"/>
                  <a:ea typeface="KoPub돋움체 Bold"/>
                  <a:sym typeface="Wingdings"/>
                </a:rPr>
                <a:t>위치도</a:t>
              </a:r>
              <a:endParaRPr lang="en-US" altLang="ko-KR" sz="1600">
                <a:latin typeface="KoPub돋움체 Bold"/>
                <a:ea typeface="KoPub돋움체 Bold"/>
                <a:sym typeface="Wingdings"/>
              </a:endParaRPr>
            </a:p>
          </p:txBody>
        </p:sp>
        <p:pic>
          <p:nvPicPr>
            <p:cNvPr id="40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 rotWithShape="1">
            <a:blip r:embed="rId2">
              <a:grayscl/>
            </a:blip>
            <a:srcRect/>
            <a:stretch>
              <a:fillRect/>
            </a:stretch>
          </p:blipFill>
          <p:spPr>
            <a:xfrm>
              <a:off x="296432" y="1000970"/>
              <a:ext cx="278490" cy="28069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graphicFrame>
        <p:nvGraphicFramePr>
          <p:cNvPr id="29" name="표 9"/>
          <p:cNvGraphicFramePr>
            <a:graphicFrameLocks noGrp="1"/>
          </p:cNvGraphicFramePr>
          <p:nvPr/>
        </p:nvGraphicFramePr>
        <p:xfrm>
          <a:off x="5118098" y="5867213"/>
          <a:ext cx="1328442" cy="320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8442"/>
              </a:tblGrid>
              <a:tr h="320891">
                <a:tc>
                  <a:txBody>
                    <a:bodyPr/>
                    <a:lstStyle/>
                    <a:p>
                      <a:pPr latinLnBrk="1">
                        <a:lnSpc>
                          <a:spcPts val="0"/>
                        </a:lnSpc>
                        <a:defRPr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 </a:t>
                      </a:r>
                    </a:p>
                  </a:txBody>
                  <a:tcPr marL="60244" marR="60244" marT="60244" marB="60244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5643979" y="5898633"/>
            <a:ext cx="107011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100" kern="1200" spc="0" baseline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/>
                <a:ea typeface="KoPub돋움체 Bold"/>
                <a:cs typeface="+mn-cs"/>
              </a:rPr>
              <a:t>인천</a:t>
            </a:r>
            <a:r>
              <a:rPr lang="en-US" altLang="ko-KR" sz="1100" kern="1200" spc="0" baseline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/>
                <a:ea typeface="KoPub돋움체 Bold"/>
                <a:cs typeface="+mn-cs"/>
              </a:rPr>
              <a:t>2</a:t>
            </a:r>
            <a:r>
              <a:rPr lang="ko-KR" altLang="en-US" sz="1100" kern="1200" spc="0" baseline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/>
                <a:ea typeface="KoPub돋움체 Bold"/>
                <a:cs typeface="+mn-cs"/>
              </a:rPr>
              <a:t>호선</a:t>
            </a:r>
            <a:endParaRPr lang="ko-KR" altLang="en-US" sz="1100"/>
          </a:p>
        </p:txBody>
      </p:sp>
      <p:graphicFrame>
        <p:nvGraphicFramePr>
          <p:cNvPr id="14" name="표 14"/>
          <p:cNvGraphicFramePr>
            <a:graphicFrameLocks noGrp="1"/>
          </p:cNvGraphicFramePr>
          <p:nvPr/>
        </p:nvGraphicFramePr>
        <p:xfrm>
          <a:off x="5176472" y="5949742"/>
          <a:ext cx="485952" cy="159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952"/>
              </a:tblGrid>
              <a:tr h="159392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6" name="직선 연결선 15"/>
          <p:cNvCxnSpPr>
            <a:endCxn id="14" idx="3"/>
          </p:cNvCxnSpPr>
          <p:nvPr/>
        </p:nvCxnSpPr>
        <p:spPr>
          <a:xfrm>
            <a:off x="5176472" y="6029438"/>
            <a:ext cx="485952" cy="0"/>
          </a:xfrm>
          <a:prstGeom prst="line">
            <a:avLst/>
          </a:prstGeom>
          <a:ln w="44450">
            <a:solidFill>
              <a:srgbClr val="F4753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3"/>
          <a:srcRect l="6610" t="18490" r="22160" b="9690"/>
          <a:stretch>
            <a:fillRect/>
          </a:stretch>
        </p:blipFill>
        <p:spPr>
          <a:xfrm>
            <a:off x="4953000" y="1379912"/>
            <a:ext cx="4610100" cy="4896197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4955538" y="1376363"/>
            <a:ext cx="4605975" cy="4897438"/>
          </a:xfrm>
          <a:prstGeom prst="rect">
            <a:avLst/>
          </a:prstGeom>
          <a:gradFill flip="none" rotWithShape="1">
            <a:gsLst>
              <a:gs pos="20000">
                <a:schemeClr val="tx1">
                  <a:alpha val="50000"/>
                </a:schemeClr>
              </a:gs>
              <a:gs pos="80000">
                <a:schemeClr val="tx1">
                  <a:alpha val="50000"/>
                </a:schemeClr>
              </a:gs>
              <a:gs pos="50000">
                <a:schemeClr val="bg1">
                  <a:alpha val="2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Rix모던고딕 B"/>
              <a:ea typeface="Rix모던고딕 B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5055710" y="1513819"/>
            <a:ext cx="4515619" cy="4515620"/>
          </a:xfrm>
          <a:prstGeom prst="ellipse">
            <a:avLst/>
          </a:prstGeom>
          <a:gradFill flip="none" rotWithShape="1">
            <a:gsLst>
              <a:gs pos="80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2">
                  <a:lumMod val="40000"/>
                  <a:lumOff val="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050">
              <a:latin typeface="Rix모던고딕 B"/>
              <a:ea typeface="Rix모던고딕 B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6241552" y="2547211"/>
            <a:ext cx="2375894" cy="2375895"/>
          </a:xfrm>
          <a:prstGeom prst="ellipse">
            <a:avLst/>
          </a:prstGeom>
          <a:gradFill flip="none" rotWithShape="1">
            <a:gsLst>
              <a:gs pos="80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lumMod val="5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100">
              <a:latin typeface="Rix모던고딕 B"/>
              <a:ea typeface="Rix모던고딕 B"/>
            </a:endParaRPr>
          </a:p>
        </p:txBody>
      </p:sp>
      <p:sp>
        <p:nvSpPr>
          <p:cNvPr id="33" name="자유형 4"/>
          <p:cNvSpPr/>
          <p:nvPr/>
        </p:nvSpPr>
        <p:spPr>
          <a:xfrm>
            <a:off x="6990777" y="3065930"/>
            <a:ext cx="904877" cy="1144405"/>
          </a:xfrm>
          <a:custGeom>
            <a:avLst/>
            <a:gdLst>
              <a:gd name="connsiteX0" fmla="*/ 178594 w 971550"/>
              <a:gd name="connsiteY0" fmla="*/ 145257 h 1228725"/>
              <a:gd name="connsiteX1" fmla="*/ 247650 w 971550"/>
              <a:gd name="connsiteY1" fmla="*/ 130969 h 1228725"/>
              <a:gd name="connsiteX2" fmla="*/ 445294 w 971550"/>
              <a:gd name="connsiteY2" fmla="*/ 0 h 1228725"/>
              <a:gd name="connsiteX3" fmla="*/ 683419 w 971550"/>
              <a:gd name="connsiteY3" fmla="*/ 309563 h 1228725"/>
              <a:gd name="connsiteX4" fmla="*/ 585787 w 971550"/>
              <a:gd name="connsiteY4" fmla="*/ 364332 h 1228725"/>
              <a:gd name="connsiteX5" fmla="*/ 533400 w 971550"/>
              <a:gd name="connsiteY5" fmla="*/ 400050 h 1228725"/>
              <a:gd name="connsiteX6" fmla="*/ 516731 w 971550"/>
              <a:gd name="connsiteY6" fmla="*/ 402432 h 1228725"/>
              <a:gd name="connsiteX7" fmla="*/ 502444 w 971550"/>
              <a:gd name="connsiteY7" fmla="*/ 431007 h 1228725"/>
              <a:gd name="connsiteX8" fmla="*/ 516731 w 971550"/>
              <a:gd name="connsiteY8" fmla="*/ 490538 h 1228725"/>
              <a:gd name="connsiteX9" fmla="*/ 528637 w 971550"/>
              <a:gd name="connsiteY9" fmla="*/ 526257 h 1228725"/>
              <a:gd name="connsiteX10" fmla="*/ 571500 w 971550"/>
              <a:gd name="connsiteY10" fmla="*/ 554832 h 1228725"/>
              <a:gd name="connsiteX11" fmla="*/ 647700 w 971550"/>
              <a:gd name="connsiteY11" fmla="*/ 569119 h 1228725"/>
              <a:gd name="connsiteX12" fmla="*/ 707231 w 971550"/>
              <a:gd name="connsiteY12" fmla="*/ 557213 h 1228725"/>
              <a:gd name="connsiteX13" fmla="*/ 754856 w 971550"/>
              <a:gd name="connsiteY13" fmla="*/ 516732 h 1228725"/>
              <a:gd name="connsiteX14" fmla="*/ 823912 w 971550"/>
              <a:gd name="connsiteY14" fmla="*/ 652463 h 1228725"/>
              <a:gd name="connsiteX15" fmla="*/ 854869 w 971550"/>
              <a:gd name="connsiteY15" fmla="*/ 631032 h 1228725"/>
              <a:gd name="connsiteX16" fmla="*/ 947737 w 971550"/>
              <a:gd name="connsiteY16" fmla="*/ 495300 h 1228725"/>
              <a:gd name="connsiteX17" fmla="*/ 971550 w 971550"/>
              <a:gd name="connsiteY17" fmla="*/ 528638 h 1228725"/>
              <a:gd name="connsiteX18" fmla="*/ 907256 w 971550"/>
              <a:gd name="connsiteY18" fmla="*/ 619125 h 1228725"/>
              <a:gd name="connsiteX19" fmla="*/ 852487 w 971550"/>
              <a:gd name="connsiteY19" fmla="*/ 704850 h 1228725"/>
              <a:gd name="connsiteX20" fmla="*/ 816769 w 971550"/>
              <a:gd name="connsiteY20" fmla="*/ 790575 h 1228725"/>
              <a:gd name="connsiteX21" fmla="*/ 802481 w 971550"/>
              <a:gd name="connsiteY21" fmla="*/ 873919 h 1228725"/>
              <a:gd name="connsiteX22" fmla="*/ 790575 w 971550"/>
              <a:gd name="connsiteY22" fmla="*/ 1188244 h 1228725"/>
              <a:gd name="connsiteX23" fmla="*/ 764381 w 971550"/>
              <a:gd name="connsiteY23" fmla="*/ 1207294 h 1228725"/>
              <a:gd name="connsiteX24" fmla="*/ 750094 w 971550"/>
              <a:gd name="connsiteY24" fmla="*/ 1152525 h 1228725"/>
              <a:gd name="connsiteX25" fmla="*/ 719137 w 971550"/>
              <a:gd name="connsiteY25" fmla="*/ 1116807 h 1228725"/>
              <a:gd name="connsiteX26" fmla="*/ 652462 w 971550"/>
              <a:gd name="connsiteY26" fmla="*/ 1076325 h 1228725"/>
              <a:gd name="connsiteX27" fmla="*/ 526256 w 971550"/>
              <a:gd name="connsiteY27" fmla="*/ 1176338 h 1228725"/>
              <a:gd name="connsiteX28" fmla="*/ 478631 w 971550"/>
              <a:gd name="connsiteY28" fmla="*/ 1183482 h 1228725"/>
              <a:gd name="connsiteX29" fmla="*/ 447675 w 971550"/>
              <a:gd name="connsiteY29" fmla="*/ 1228725 h 1228725"/>
              <a:gd name="connsiteX30" fmla="*/ 416719 w 971550"/>
              <a:gd name="connsiteY30" fmla="*/ 1212057 h 1228725"/>
              <a:gd name="connsiteX31" fmla="*/ 373856 w 971550"/>
              <a:gd name="connsiteY31" fmla="*/ 1219200 h 1228725"/>
              <a:gd name="connsiteX32" fmla="*/ 350044 w 971550"/>
              <a:gd name="connsiteY32" fmla="*/ 1112044 h 1228725"/>
              <a:gd name="connsiteX33" fmla="*/ 257175 w 971550"/>
              <a:gd name="connsiteY33" fmla="*/ 1054894 h 1228725"/>
              <a:gd name="connsiteX34" fmla="*/ 247650 w 971550"/>
              <a:gd name="connsiteY34" fmla="*/ 964407 h 1228725"/>
              <a:gd name="connsiteX35" fmla="*/ 228600 w 971550"/>
              <a:gd name="connsiteY35" fmla="*/ 854869 h 1228725"/>
              <a:gd name="connsiteX36" fmla="*/ 207169 w 971550"/>
              <a:gd name="connsiteY36" fmla="*/ 771525 h 1228725"/>
              <a:gd name="connsiteX37" fmla="*/ 145256 w 971550"/>
              <a:gd name="connsiteY37" fmla="*/ 704850 h 1228725"/>
              <a:gd name="connsiteX38" fmla="*/ 16669 w 971550"/>
              <a:gd name="connsiteY38" fmla="*/ 592932 h 1228725"/>
              <a:gd name="connsiteX39" fmla="*/ 0 w 971550"/>
              <a:gd name="connsiteY39" fmla="*/ 588169 h 1228725"/>
              <a:gd name="connsiteX40" fmla="*/ 33337 w 971550"/>
              <a:gd name="connsiteY40" fmla="*/ 542925 h 1228725"/>
              <a:gd name="connsiteX41" fmla="*/ 247650 w 971550"/>
              <a:gd name="connsiteY41" fmla="*/ 314325 h 1228725"/>
              <a:gd name="connsiteX42" fmla="*/ 178594 w 971550"/>
              <a:gd name="connsiteY42" fmla="*/ 145257 h 122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971550" h="1228725">
                <a:moveTo>
                  <a:pt x="178594" y="145257"/>
                </a:moveTo>
                <a:lnTo>
                  <a:pt x="247650" y="130969"/>
                </a:lnTo>
                <a:lnTo>
                  <a:pt x="445294" y="0"/>
                </a:lnTo>
                <a:lnTo>
                  <a:pt x="683419" y="309563"/>
                </a:lnTo>
                <a:lnTo>
                  <a:pt x="585787" y="364332"/>
                </a:lnTo>
                <a:lnTo>
                  <a:pt x="533400" y="400050"/>
                </a:lnTo>
                <a:lnTo>
                  <a:pt x="516731" y="402432"/>
                </a:lnTo>
                <a:lnTo>
                  <a:pt x="502444" y="431007"/>
                </a:lnTo>
                <a:lnTo>
                  <a:pt x="516731" y="490538"/>
                </a:lnTo>
                <a:lnTo>
                  <a:pt x="528637" y="526257"/>
                </a:lnTo>
                <a:lnTo>
                  <a:pt x="571500" y="554832"/>
                </a:lnTo>
                <a:lnTo>
                  <a:pt x="647700" y="569119"/>
                </a:lnTo>
                <a:lnTo>
                  <a:pt x="707231" y="557213"/>
                </a:lnTo>
                <a:lnTo>
                  <a:pt x="754856" y="516732"/>
                </a:lnTo>
                <a:lnTo>
                  <a:pt x="823912" y="652463"/>
                </a:lnTo>
                <a:lnTo>
                  <a:pt x="854869" y="631032"/>
                </a:lnTo>
                <a:lnTo>
                  <a:pt x="947737" y="495300"/>
                </a:lnTo>
                <a:lnTo>
                  <a:pt x="971550" y="528638"/>
                </a:lnTo>
                <a:lnTo>
                  <a:pt x="907256" y="619125"/>
                </a:lnTo>
                <a:lnTo>
                  <a:pt x="852487" y="704850"/>
                </a:lnTo>
                <a:lnTo>
                  <a:pt x="816769" y="790575"/>
                </a:lnTo>
                <a:lnTo>
                  <a:pt x="802481" y="873919"/>
                </a:lnTo>
                <a:lnTo>
                  <a:pt x="790575" y="1188244"/>
                </a:lnTo>
                <a:lnTo>
                  <a:pt x="764381" y="1207294"/>
                </a:lnTo>
                <a:lnTo>
                  <a:pt x="750094" y="1152525"/>
                </a:lnTo>
                <a:lnTo>
                  <a:pt x="719137" y="1116807"/>
                </a:lnTo>
                <a:lnTo>
                  <a:pt x="652462" y="1076325"/>
                </a:lnTo>
                <a:lnTo>
                  <a:pt x="526256" y="1176338"/>
                </a:lnTo>
                <a:lnTo>
                  <a:pt x="478631" y="1183482"/>
                </a:lnTo>
                <a:lnTo>
                  <a:pt x="447675" y="1228725"/>
                </a:lnTo>
                <a:lnTo>
                  <a:pt x="416719" y="1212057"/>
                </a:lnTo>
                <a:lnTo>
                  <a:pt x="373856" y="1219200"/>
                </a:lnTo>
                <a:lnTo>
                  <a:pt x="350044" y="1112044"/>
                </a:lnTo>
                <a:lnTo>
                  <a:pt x="257175" y="1054894"/>
                </a:lnTo>
                <a:lnTo>
                  <a:pt x="247650" y="964407"/>
                </a:lnTo>
                <a:lnTo>
                  <a:pt x="228600" y="854869"/>
                </a:lnTo>
                <a:lnTo>
                  <a:pt x="207169" y="771525"/>
                </a:lnTo>
                <a:lnTo>
                  <a:pt x="145256" y="704850"/>
                </a:lnTo>
                <a:lnTo>
                  <a:pt x="16669" y="592932"/>
                </a:lnTo>
                <a:lnTo>
                  <a:pt x="0" y="588169"/>
                </a:lnTo>
                <a:lnTo>
                  <a:pt x="33337" y="542925"/>
                </a:lnTo>
                <a:lnTo>
                  <a:pt x="247650" y="314325"/>
                </a:lnTo>
                <a:lnTo>
                  <a:pt x="178594" y="145257"/>
                </a:lnTo>
                <a:close/>
              </a:path>
            </a:pathLst>
          </a:custGeom>
          <a:solidFill>
            <a:schemeClr val="bg1">
              <a:lumMod val="95000"/>
              <a:alpha val="95000"/>
            </a:schemeClr>
          </a:solidFill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30969" y="3590348"/>
            <a:ext cx="583814" cy="2539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050" b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  <a:cs typeface="+mn-cs"/>
              </a:rPr>
              <a:t>대상지</a:t>
            </a:r>
            <a:endParaRPr lang="ko-KR" altLang="en-US" sz="1050" b="0">
              <a:solidFill>
                <a:srgbClr val="FF0000"/>
              </a:solidFill>
              <a:latin typeface="Rix모던고딕 EB"/>
              <a:ea typeface="Rix모던고딕 EB"/>
              <a:cs typeface="+mn-cs"/>
            </a:endParaRPr>
          </a:p>
        </p:txBody>
      </p:sp>
      <p:sp>
        <p:nvSpPr>
          <p:cNvPr id="41" name="자유형 12"/>
          <p:cNvSpPr/>
          <p:nvPr/>
        </p:nvSpPr>
        <p:spPr>
          <a:xfrm>
            <a:off x="5996072" y="4669113"/>
            <a:ext cx="2023002" cy="1616067"/>
          </a:xfrm>
          <a:custGeom>
            <a:avLst/>
            <a:gdLst>
              <a:gd name="connsiteX0" fmla="*/ 0 w 1933575"/>
              <a:gd name="connsiteY0" fmla="*/ 431800 h 1939925"/>
              <a:gd name="connsiteX1" fmla="*/ 412750 w 1933575"/>
              <a:gd name="connsiteY1" fmla="*/ 0 h 1939925"/>
              <a:gd name="connsiteX2" fmla="*/ 1933575 w 1933575"/>
              <a:gd name="connsiteY2" fmla="*/ 1187450 h 1939925"/>
              <a:gd name="connsiteX3" fmla="*/ 1682750 w 1933575"/>
              <a:gd name="connsiteY3" fmla="*/ 1552575 h 1939925"/>
              <a:gd name="connsiteX4" fmla="*/ 1568450 w 1933575"/>
              <a:gd name="connsiteY4" fmla="*/ 1939925 h 1939925"/>
              <a:gd name="connsiteX5" fmla="*/ 781050 w 1933575"/>
              <a:gd name="connsiteY5" fmla="*/ 1254125 h 1939925"/>
              <a:gd name="connsiteX6" fmla="*/ 654050 w 1933575"/>
              <a:gd name="connsiteY6" fmla="*/ 1143000 h 1939925"/>
              <a:gd name="connsiteX7" fmla="*/ 0 w 1933575"/>
              <a:gd name="connsiteY7" fmla="*/ 431800 h 1939925"/>
              <a:gd name="connsiteX0" fmla="*/ 0 w 1933575"/>
              <a:gd name="connsiteY0" fmla="*/ 431800 h 1552575"/>
              <a:gd name="connsiteX1" fmla="*/ 412750 w 1933575"/>
              <a:gd name="connsiteY1" fmla="*/ 0 h 1552575"/>
              <a:gd name="connsiteX2" fmla="*/ 1933575 w 1933575"/>
              <a:gd name="connsiteY2" fmla="*/ 1187450 h 1552575"/>
              <a:gd name="connsiteX3" fmla="*/ 1682750 w 1933575"/>
              <a:gd name="connsiteY3" fmla="*/ 1552575 h 1552575"/>
              <a:gd name="connsiteX4" fmla="*/ 1115570 w 1933575"/>
              <a:gd name="connsiteY4" fmla="*/ 1542662 h 1552575"/>
              <a:gd name="connsiteX5" fmla="*/ 781050 w 1933575"/>
              <a:gd name="connsiteY5" fmla="*/ 1254125 h 1552575"/>
              <a:gd name="connsiteX6" fmla="*/ 654050 w 1933575"/>
              <a:gd name="connsiteY6" fmla="*/ 1143000 h 1552575"/>
              <a:gd name="connsiteX7" fmla="*/ 0 w 1933575"/>
              <a:gd name="connsiteY7" fmla="*/ 431800 h 1552575"/>
              <a:gd name="connsiteX0" fmla="*/ 0 w 1933575"/>
              <a:gd name="connsiteY0" fmla="*/ 431800 h 1544629"/>
              <a:gd name="connsiteX1" fmla="*/ 412750 w 1933575"/>
              <a:gd name="connsiteY1" fmla="*/ 0 h 1544629"/>
              <a:gd name="connsiteX2" fmla="*/ 1933575 w 1933575"/>
              <a:gd name="connsiteY2" fmla="*/ 1187450 h 1544629"/>
              <a:gd name="connsiteX3" fmla="*/ 1682751 w 1933575"/>
              <a:gd name="connsiteY3" fmla="*/ 1544629 h 1544629"/>
              <a:gd name="connsiteX4" fmla="*/ 1115570 w 1933575"/>
              <a:gd name="connsiteY4" fmla="*/ 1542662 h 1544629"/>
              <a:gd name="connsiteX5" fmla="*/ 781050 w 1933575"/>
              <a:gd name="connsiteY5" fmla="*/ 1254125 h 1544629"/>
              <a:gd name="connsiteX6" fmla="*/ 654050 w 1933575"/>
              <a:gd name="connsiteY6" fmla="*/ 1143000 h 1544629"/>
              <a:gd name="connsiteX7" fmla="*/ 0 w 1933575"/>
              <a:gd name="connsiteY7" fmla="*/ 431800 h 154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33575" h="1544629">
                <a:moveTo>
                  <a:pt x="0" y="431800"/>
                </a:moveTo>
                <a:lnTo>
                  <a:pt x="412750" y="0"/>
                </a:lnTo>
                <a:lnTo>
                  <a:pt x="1933575" y="1187450"/>
                </a:lnTo>
                <a:lnTo>
                  <a:pt x="1682751" y="1544629"/>
                </a:lnTo>
                <a:lnTo>
                  <a:pt x="1115570" y="1542662"/>
                </a:lnTo>
                <a:lnTo>
                  <a:pt x="781050" y="1254125"/>
                </a:lnTo>
                <a:lnTo>
                  <a:pt x="654050" y="1143000"/>
                </a:lnTo>
                <a:lnTo>
                  <a:pt x="0" y="431800"/>
                </a:lnTo>
                <a:close/>
              </a:path>
            </a:pathLst>
          </a:custGeom>
          <a:solidFill>
            <a:schemeClr val="accent2">
              <a:lumMod val="75000"/>
              <a:alpha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42" name="자유형 13"/>
          <p:cNvSpPr/>
          <p:nvPr/>
        </p:nvSpPr>
        <p:spPr>
          <a:xfrm>
            <a:off x="6783460" y="4570118"/>
            <a:ext cx="703361" cy="667037"/>
          </a:xfrm>
          <a:custGeom>
            <a:avLst/>
            <a:gdLst>
              <a:gd name="connsiteX0" fmla="*/ 447675 w 676275"/>
              <a:gd name="connsiteY0" fmla="*/ 641350 h 641350"/>
              <a:gd name="connsiteX1" fmla="*/ 676275 w 676275"/>
              <a:gd name="connsiteY1" fmla="*/ 314325 h 641350"/>
              <a:gd name="connsiteX2" fmla="*/ 219075 w 676275"/>
              <a:gd name="connsiteY2" fmla="*/ 0 h 641350"/>
              <a:gd name="connsiteX3" fmla="*/ 0 w 676275"/>
              <a:gd name="connsiteY3" fmla="*/ 295275 h 641350"/>
              <a:gd name="connsiteX4" fmla="*/ 447675 w 676275"/>
              <a:gd name="connsiteY4" fmla="*/ 641350 h 64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275" h="641350">
                <a:moveTo>
                  <a:pt x="447675" y="641350"/>
                </a:moveTo>
                <a:lnTo>
                  <a:pt x="676275" y="314325"/>
                </a:lnTo>
                <a:lnTo>
                  <a:pt x="219075" y="0"/>
                </a:lnTo>
                <a:lnTo>
                  <a:pt x="0" y="295275"/>
                </a:lnTo>
                <a:lnTo>
                  <a:pt x="447675" y="641350"/>
                </a:lnTo>
                <a:close/>
              </a:path>
            </a:pathLst>
          </a:custGeom>
          <a:solidFill>
            <a:srgbClr val="00B0F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43" name="자유형 14"/>
          <p:cNvSpPr/>
          <p:nvPr/>
        </p:nvSpPr>
        <p:spPr>
          <a:xfrm>
            <a:off x="7286275" y="4910841"/>
            <a:ext cx="518439" cy="604296"/>
          </a:xfrm>
          <a:custGeom>
            <a:avLst/>
            <a:gdLst>
              <a:gd name="connsiteX0" fmla="*/ 0 w 498475"/>
              <a:gd name="connsiteY0" fmla="*/ 317500 h 581025"/>
              <a:gd name="connsiteX1" fmla="*/ 0 w 498475"/>
              <a:gd name="connsiteY1" fmla="*/ 317500 h 581025"/>
              <a:gd name="connsiteX2" fmla="*/ 311150 w 498475"/>
              <a:gd name="connsiteY2" fmla="*/ 581025 h 581025"/>
              <a:gd name="connsiteX3" fmla="*/ 498475 w 498475"/>
              <a:gd name="connsiteY3" fmla="*/ 346075 h 581025"/>
              <a:gd name="connsiteX4" fmla="*/ 450850 w 498475"/>
              <a:gd name="connsiteY4" fmla="*/ 0 h 581025"/>
              <a:gd name="connsiteX5" fmla="*/ 190500 w 498475"/>
              <a:gd name="connsiteY5" fmla="*/ 19050 h 581025"/>
              <a:gd name="connsiteX6" fmla="*/ 0 w 498475"/>
              <a:gd name="connsiteY6" fmla="*/ 317500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8475" h="581025">
                <a:moveTo>
                  <a:pt x="0" y="317500"/>
                </a:moveTo>
                <a:lnTo>
                  <a:pt x="0" y="317500"/>
                </a:lnTo>
                <a:lnTo>
                  <a:pt x="311150" y="581025"/>
                </a:lnTo>
                <a:lnTo>
                  <a:pt x="498475" y="346075"/>
                </a:lnTo>
                <a:lnTo>
                  <a:pt x="450850" y="0"/>
                </a:lnTo>
                <a:lnTo>
                  <a:pt x="190500" y="19050"/>
                </a:lnTo>
                <a:lnTo>
                  <a:pt x="0" y="317500"/>
                </a:lnTo>
                <a:close/>
              </a:path>
            </a:pathLst>
          </a:custGeom>
          <a:solidFill>
            <a:srgbClr val="00B0F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18975" y="5332570"/>
            <a:ext cx="7617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원주</a:t>
            </a:r>
          </a:p>
          <a:p>
            <a:pPr lvl="0">
              <a:defRPr/>
            </a:pPr>
            <a:r>
              <a:rPr lang="ko-KR" altLang="en-US" sz="900"/>
              <a:t>종합운동장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12365" y="4765689"/>
            <a:ext cx="646332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원주여고</a:t>
            </a:r>
            <a:endParaRPr lang="en-US" altLang="ko-KR" sz="900"/>
          </a:p>
        </p:txBody>
      </p:sp>
      <p:sp>
        <p:nvSpPr>
          <p:cNvPr id="46" name="TextBox 45"/>
          <p:cNvSpPr txBox="1"/>
          <p:nvPr/>
        </p:nvSpPr>
        <p:spPr>
          <a:xfrm>
            <a:off x="7309511" y="5063880"/>
            <a:ext cx="530915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교동초</a:t>
            </a:r>
            <a:endParaRPr lang="en-US" altLang="ko-KR" sz="900"/>
          </a:p>
        </p:txBody>
      </p:sp>
      <p:sp>
        <p:nvSpPr>
          <p:cNvPr id="47" name="자유형 15"/>
          <p:cNvSpPr/>
          <p:nvPr/>
        </p:nvSpPr>
        <p:spPr>
          <a:xfrm>
            <a:off x="6831615" y="2176801"/>
            <a:ext cx="811152" cy="631435"/>
          </a:xfrm>
          <a:custGeom>
            <a:avLst/>
            <a:gdLst>
              <a:gd name="connsiteX0" fmla="*/ 338138 w 795338"/>
              <a:gd name="connsiteY0" fmla="*/ 619125 h 619125"/>
              <a:gd name="connsiteX1" fmla="*/ 576263 w 795338"/>
              <a:gd name="connsiteY1" fmla="*/ 561975 h 619125"/>
              <a:gd name="connsiteX2" fmla="*/ 714375 w 795338"/>
              <a:gd name="connsiteY2" fmla="*/ 385762 h 619125"/>
              <a:gd name="connsiteX3" fmla="*/ 709613 w 795338"/>
              <a:gd name="connsiteY3" fmla="*/ 219075 h 619125"/>
              <a:gd name="connsiteX4" fmla="*/ 795338 w 795338"/>
              <a:gd name="connsiteY4" fmla="*/ 128587 h 619125"/>
              <a:gd name="connsiteX5" fmla="*/ 681038 w 795338"/>
              <a:gd name="connsiteY5" fmla="*/ 0 h 619125"/>
              <a:gd name="connsiteX6" fmla="*/ 357188 w 795338"/>
              <a:gd name="connsiteY6" fmla="*/ 166687 h 619125"/>
              <a:gd name="connsiteX7" fmla="*/ 257175 w 795338"/>
              <a:gd name="connsiteY7" fmla="*/ 195262 h 619125"/>
              <a:gd name="connsiteX8" fmla="*/ 28575 w 795338"/>
              <a:gd name="connsiteY8" fmla="*/ 133350 h 619125"/>
              <a:gd name="connsiteX9" fmla="*/ 0 w 795338"/>
              <a:gd name="connsiteY9" fmla="*/ 304800 h 619125"/>
              <a:gd name="connsiteX10" fmla="*/ 338138 w 795338"/>
              <a:gd name="connsiteY10" fmla="*/ 619125 h 6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95338" h="619125">
                <a:moveTo>
                  <a:pt x="338138" y="619125"/>
                </a:moveTo>
                <a:lnTo>
                  <a:pt x="576263" y="561975"/>
                </a:lnTo>
                <a:lnTo>
                  <a:pt x="714375" y="385762"/>
                </a:lnTo>
                <a:lnTo>
                  <a:pt x="709613" y="219075"/>
                </a:lnTo>
                <a:lnTo>
                  <a:pt x="795338" y="128587"/>
                </a:lnTo>
                <a:lnTo>
                  <a:pt x="681038" y="0"/>
                </a:lnTo>
                <a:lnTo>
                  <a:pt x="357188" y="166687"/>
                </a:lnTo>
                <a:lnTo>
                  <a:pt x="257175" y="195262"/>
                </a:lnTo>
                <a:lnTo>
                  <a:pt x="28575" y="133350"/>
                </a:lnTo>
                <a:lnTo>
                  <a:pt x="0" y="304800"/>
                </a:lnTo>
                <a:lnTo>
                  <a:pt x="338138" y="619125"/>
                </a:lnTo>
                <a:close/>
              </a:path>
            </a:pathLst>
          </a:custGeom>
          <a:solidFill>
            <a:srgbClr val="00B0F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48" name="자유형 18"/>
          <p:cNvSpPr/>
          <p:nvPr/>
        </p:nvSpPr>
        <p:spPr>
          <a:xfrm>
            <a:off x="6873481" y="1785044"/>
            <a:ext cx="615227" cy="550341"/>
          </a:xfrm>
          <a:custGeom>
            <a:avLst/>
            <a:gdLst>
              <a:gd name="connsiteX0" fmla="*/ 69056 w 609600"/>
              <a:gd name="connsiteY0" fmla="*/ 111919 h 545307"/>
              <a:gd name="connsiteX1" fmla="*/ 342900 w 609600"/>
              <a:gd name="connsiteY1" fmla="*/ 0 h 545307"/>
              <a:gd name="connsiteX2" fmla="*/ 609600 w 609600"/>
              <a:gd name="connsiteY2" fmla="*/ 357188 h 545307"/>
              <a:gd name="connsiteX3" fmla="*/ 211931 w 609600"/>
              <a:gd name="connsiteY3" fmla="*/ 545307 h 545307"/>
              <a:gd name="connsiteX4" fmla="*/ 0 w 609600"/>
              <a:gd name="connsiteY4" fmla="*/ 476250 h 545307"/>
              <a:gd name="connsiteX5" fmla="*/ 69056 w 609600"/>
              <a:gd name="connsiteY5" fmla="*/ 111919 h 54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545307">
                <a:moveTo>
                  <a:pt x="69056" y="111919"/>
                </a:moveTo>
                <a:lnTo>
                  <a:pt x="342900" y="0"/>
                </a:lnTo>
                <a:lnTo>
                  <a:pt x="609600" y="357188"/>
                </a:lnTo>
                <a:lnTo>
                  <a:pt x="211931" y="545307"/>
                </a:lnTo>
                <a:lnTo>
                  <a:pt x="0" y="476250"/>
                </a:lnTo>
                <a:lnTo>
                  <a:pt x="69056" y="111919"/>
                </a:lnTo>
                <a:close/>
              </a:path>
            </a:pathLst>
          </a:custGeom>
          <a:solidFill>
            <a:schemeClr val="accent6">
              <a:lumMod val="75000"/>
              <a:alpha val="50000"/>
            </a:scheme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49" name="자유형 19"/>
          <p:cNvSpPr/>
          <p:nvPr/>
        </p:nvSpPr>
        <p:spPr>
          <a:xfrm>
            <a:off x="6208792" y="2681119"/>
            <a:ext cx="526754" cy="344240"/>
          </a:xfrm>
          <a:custGeom>
            <a:avLst/>
            <a:gdLst>
              <a:gd name="connsiteX0" fmla="*/ 454819 w 542925"/>
              <a:gd name="connsiteY0" fmla="*/ 354806 h 354806"/>
              <a:gd name="connsiteX1" fmla="*/ 531019 w 542925"/>
              <a:gd name="connsiteY1" fmla="*/ 219075 h 354806"/>
              <a:gd name="connsiteX2" fmla="*/ 542925 w 542925"/>
              <a:gd name="connsiteY2" fmla="*/ 16668 h 354806"/>
              <a:gd name="connsiteX3" fmla="*/ 0 w 542925"/>
              <a:gd name="connsiteY3" fmla="*/ 0 h 354806"/>
              <a:gd name="connsiteX4" fmla="*/ 42863 w 542925"/>
              <a:gd name="connsiteY4" fmla="*/ 116681 h 354806"/>
              <a:gd name="connsiteX5" fmla="*/ 47625 w 542925"/>
              <a:gd name="connsiteY5" fmla="*/ 261937 h 354806"/>
              <a:gd name="connsiteX6" fmla="*/ 454819 w 542925"/>
              <a:gd name="connsiteY6" fmla="*/ 354806 h 35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2925" h="354806">
                <a:moveTo>
                  <a:pt x="454819" y="354806"/>
                </a:moveTo>
                <a:lnTo>
                  <a:pt x="531019" y="219075"/>
                </a:lnTo>
                <a:lnTo>
                  <a:pt x="542925" y="16668"/>
                </a:lnTo>
                <a:lnTo>
                  <a:pt x="0" y="0"/>
                </a:lnTo>
                <a:lnTo>
                  <a:pt x="42863" y="116681"/>
                </a:lnTo>
                <a:lnTo>
                  <a:pt x="47625" y="261937"/>
                </a:lnTo>
                <a:lnTo>
                  <a:pt x="454819" y="354806"/>
                </a:lnTo>
                <a:close/>
              </a:path>
            </a:pathLst>
          </a:custGeom>
          <a:solidFill>
            <a:srgbClr val="00B0F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50" name="자유형 20"/>
          <p:cNvSpPr/>
          <p:nvPr/>
        </p:nvSpPr>
        <p:spPr>
          <a:xfrm>
            <a:off x="6380331" y="3550332"/>
            <a:ext cx="811152" cy="886902"/>
          </a:xfrm>
          <a:custGeom>
            <a:avLst/>
            <a:gdLst>
              <a:gd name="connsiteX0" fmla="*/ 463550 w 815975"/>
              <a:gd name="connsiteY0" fmla="*/ 0 h 892175"/>
              <a:gd name="connsiteX1" fmla="*/ 669925 w 815975"/>
              <a:gd name="connsiteY1" fmla="*/ 161925 h 892175"/>
              <a:gd name="connsiteX2" fmla="*/ 784225 w 815975"/>
              <a:gd name="connsiteY2" fmla="*/ 279400 h 892175"/>
              <a:gd name="connsiteX3" fmla="*/ 815975 w 815975"/>
              <a:gd name="connsiteY3" fmla="*/ 520700 h 892175"/>
              <a:gd name="connsiteX4" fmla="*/ 777875 w 815975"/>
              <a:gd name="connsiteY4" fmla="*/ 774700 h 892175"/>
              <a:gd name="connsiteX5" fmla="*/ 644525 w 815975"/>
              <a:gd name="connsiteY5" fmla="*/ 892175 h 892175"/>
              <a:gd name="connsiteX6" fmla="*/ 317500 w 815975"/>
              <a:gd name="connsiteY6" fmla="*/ 622300 h 892175"/>
              <a:gd name="connsiteX7" fmla="*/ 0 w 815975"/>
              <a:gd name="connsiteY7" fmla="*/ 501650 h 892175"/>
              <a:gd name="connsiteX8" fmla="*/ 463550 w 815975"/>
              <a:gd name="connsiteY8" fmla="*/ 0 h 89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5975" h="892175">
                <a:moveTo>
                  <a:pt x="463550" y="0"/>
                </a:moveTo>
                <a:lnTo>
                  <a:pt x="669925" y="161925"/>
                </a:lnTo>
                <a:lnTo>
                  <a:pt x="784225" y="279400"/>
                </a:lnTo>
                <a:lnTo>
                  <a:pt x="815975" y="520700"/>
                </a:lnTo>
                <a:lnTo>
                  <a:pt x="777875" y="774700"/>
                </a:lnTo>
                <a:lnTo>
                  <a:pt x="644525" y="892175"/>
                </a:lnTo>
                <a:lnTo>
                  <a:pt x="317500" y="622300"/>
                </a:lnTo>
                <a:lnTo>
                  <a:pt x="0" y="501650"/>
                </a:lnTo>
                <a:lnTo>
                  <a:pt x="463550" y="0"/>
                </a:lnTo>
                <a:close/>
              </a:path>
            </a:pathLst>
          </a:custGeom>
          <a:solidFill>
            <a:srgbClr val="FFC00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51" name="자유형 21"/>
          <p:cNvSpPr/>
          <p:nvPr/>
        </p:nvSpPr>
        <p:spPr>
          <a:xfrm>
            <a:off x="5295144" y="3618381"/>
            <a:ext cx="406616" cy="394296"/>
          </a:xfrm>
          <a:custGeom>
            <a:avLst/>
            <a:gdLst>
              <a:gd name="connsiteX0" fmla="*/ 327025 w 419100"/>
              <a:gd name="connsiteY0" fmla="*/ 390525 h 406400"/>
              <a:gd name="connsiteX1" fmla="*/ 174625 w 419100"/>
              <a:gd name="connsiteY1" fmla="*/ 406400 h 406400"/>
              <a:gd name="connsiteX2" fmla="*/ 0 w 419100"/>
              <a:gd name="connsiteY2" fmla="*/ 184150 h 406400"/>
              <a:gd name="connsiteX3" fmla="*/ 266700 w 419100"/>
              <a:gd name="connsiteY3" fmla="*/ 0 h 406400"/>
              <a:gd name="connsiteX4" fmla="*/ 419100 w 419100"/>
              <a:gd name="connsiteY4" fmla="*/ 225425 h 406400"/>
              <a:gd name="connsiteX5" fmla="*/ 327025 w 419100"/>
              <a:gd name="connsiteY5" fmla="*/ 292100 h 406400"/>
              <a:gd name="connsiteX6" fmla="*/ 327025 w 419100"/>
              <a:gd name="connsiteY6" fmla="*/ 390525 h 40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100" h="406400">
                <a:moveTo>
                  <a:pt x="327025" y="390525"/>
                </a:moveTo>
                <a:lnTo>
                  <a:pt x="174625" y="406400"/>
                </a:lnTo>
                <a:lnTo>
                  <a:pt x="0" y="184150"/>
                </a:lnTo>
                <a:lnTo>
                  <a:pt x="266700" y="0"/>
                </a:lnTo>
                <a:lnTo>
                  <a:pt x="419100" y="225425"/>
                </a:lnTo>
                <a:lnTo>
                  <a:pt x="327025" y="292100"/>
                </a:lnTo>
                <a:lnTo>
                  <a:pt x="327025" y="390525"/>
                </a:lnTo>
                <a:close/>
              </a:path>
            </a:pathLst>
          </a:custGeom>
          <a:solidFill>
            <a:srgbClr val="00B0F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52" name="자유형 22"/>
          <p:cNvSpPr/>
          <p:nvPr/>
        </p:nvSpPr>
        <p:spPr>
          <a:xfrm>
            <a:off x="8775885" y="3927209"/>
            <a:ext cx="464531" cy="488726"/>
          </a:xfrm>
          <a:custGeom>
            <a:avLst/>
            <a:gdLst>
              <a:gd name="connsiteX0" fmla="*/ 159544 w 457200"/>
              <a:gd name="connsiteY0" fmla="*/ 481013 h 481013"/>
              <a:gd name="connsiteX1" fmla="*/ 0 w 457200"/>
              <a:gd name="connsiteY1" fmla="*/ 140494 h 481013"/>
              <a:gd name="connsiteX2" fmla="*/ 14287 w 457200"/>
              <a:gd name="connsiteY2" fmla="*/ 69057 h 481013"/>
              <a:gd name="connsiteX3" fmla="*/ 52387 w 457200"/>
              <a:gd name="connsiteY3" fmla="*/ 16669 h 481013"/>
              <a:gd name="connsiteX4" fmla="*/ 128587 w 457200"/>
              <a:gd name="connsiteY4" fmla="*/ 0 h 481013"/>
              <a:gd name="connsiteX5" fmla="*/ 238125 w 457200"/>
              <a:gd name="connsiteY5" fmla="*/ 21432 h 481013"/>
              <a:gd name="connsiteX6" fmla="*/ 304800 w 457200"/>
              <a:gd name="connsiteY6" fmla="*/ 30957 h 481013"/>
              <a:gd name="connsiteX7" fmla="*/ 435769 w 457200"/>
              <a:gd name="connsiteY7" fmla="*/ 64294 h 481013"/>
              <a:gd name="connsiteX8" fmla="*/ 457200 w 457200"/>
              <a:gd name="connsiteY8" fmla="*/ 78582 h 481013"/>
              <a:gd name="connsiteX9" fmla="*/ 159544 w 457200"/>
              <a:gd name="connsiteY9" fmla="*/ 481013 h 48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200" h="481013">
                <a:moveTo>
                  <a:pt x="159544" y="481013"/>
                </a:moveTo>
                <a:lnTo>
                  <a:pt x="0" y="140494"/>
                </a:lnTo>
                <a:lnTo>
                  <a:pt x="14287" y="69057"/>
                </a:lnTo>
                <a:lnTo>
                  <a:pt x="52387" y="16669"/>
                </a:lnTo>
                <a:lnTo>
                  <a:pt x="128587" y="0"/>
                </a:lnTo>
                <a:lnTo>
                  <a:pt x="238125" y="21432"/>
                </a:lnTo>
                <a:lnTo>
                  <a:pt x="304800" y="30957"/>
                </a:lnTo>
                <a:lnTo>
                  <a:pt x="435769" y="64294"/>
                </a:lnTo>
                <a:lnTo>
                  <a:pt x="457200" y="78582"/>
                </a:lnTo>
                <a:lnTo>
                  <a:pt x="159544" y="481013"/>
                </a:lnTo>
                <a:close/>
              </a:path>
            </a:pathLst>
          </a:custGeom>
          <a:solidFill>
            <a:srgbClr val="FFC00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234730" y="2708635"/>
            <a:ext cx="530915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일산초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238729" y="3697632"/>
            <a:ext cx="530915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복원초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827874" y="2315966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연세대학교</a:t>
            </a:r>
          </a:p>
          <a:p>
            <a:pPr lvl="0">
              <a:defRPr/>
            </a:pPr>
            <a:r>
              <a:rPr lang="ko-KR" altLang="en-US" sz="900"/>
              <a:t>원주의과대학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740156" y="1871478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원주세브란스</a:t>
            </a:r>
          </a:p>
          <a:p>
            <a:pPr lvl="0">
              <a:defRPr/>
            </a:pPr>
            <a:r>
              <a:rPr lang="ko-KR" altLang="en-US" sz="900"/>
              <a:t>기독병원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8733880" y="3904652"/>
            <a:ext cx="53091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ko-KR" altLang="en-US" sz="900"/>
              <a:t>세경</a:t>
            </a:r>
          </a:p>
          <a:p>
            <a:pPr lvl="0">
              <a:defRPr/>
            </a:pPr>
            <a:r>
              <a:rPr lang="ko-KR" altLang="en-US" sz="900"/>
              <a:t>아파트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548462" y="3794669"/>
            <a:ext cx="64633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>
              <a:defRPr sz="1000" b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algn="ctr">
              <a:defRPr/>
            </a:pPr>
            <a:r>
              <a:rPr lang="ko-KR" altLang="en-US" sz="900">
                <a:solidFill>
                  <a:schemeClr val="tx1"/>
                </a:solidFill>
              </a:rPr>
              <a:t>원동주공</a:t>
            </a:r>
          </a:p>
          <a:p>
            <a:pPr algn="ctr">
              <a:defRPr/>
            </a:pPr>
            <a:r>
              <a:rPr lang="ko-KR" altLang="en-US" sz="900">
                <a:solidFill>
                  <a:schemeClr val="tx1"/>
                </a:solidFill>
              </a:rPr>
              <a:t>아파트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224252" y="4443409"/>
            <a:ext cx="4435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900" b="0">
                <a:latin typeface="Rix모던고딕 M"/>
                <a:ea typeface="Rix모던고딕 M"/>
              </a:rPr>
              <a:t>ㅎ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9128276" y="5313303"/>
            <a:ext cx="382083" cy="174851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lIns="36000" tIns="18000" rIns="36000" bIns="18000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en-US" altLang="ko-KR" sz="900">
                <a:solidFill>
                  <a:srgbClr val="002060"/>
                </a:solidFill>
              </a:rPr>
              <a:t>1.0km</a:t>
            </a:r>
            <a:endParaRPr lang="ko-KR" altLang="en-US" sz="900">
              <a:solidFill>
                <a:srgbClr val="00206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062708" y="4478765"/>
            <a:ext cx="383686" cy="174851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lIns="36000" tIns="18000" rIns="36000" bIns="18000">
            <a:spAutoFit/>
          </a:bodyPr>
          <a:lstStyle>
            <a:defPPr>
              <a:defRPr lang="ko-KR"/>
            </a:defPPr>
            <a:lvl1pPr algn="ctr">
              <a:defRPr sz="800" b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lvl="0">
              <a:defRPr/>
            </a:pPr>
            <a:r>
              <a:rPr lang="en-US" altLang="ko-KR" sz="900">
                <a:solidFill>
                  <a:srgbClr val="002060"/>
                </a:solidFill>
              </a:rPr>
              <a:t>0.5km</a:t>
            </a:r>
            <a:endParaRPr lang="ko-KR" altLang="en-US" sz="900">
              <a:solidFill>
                <a:srgbClr val="002060"/>
              </a:solidFill>
            </a:endParaRPr>
          </a:p>
        </p:txBody>
      </p:sp>
      <p:sp>
        <p:nvSpPr>
          <p:cNvPr id="62" name="자유형: 도형 9"/>
          <p:cNvSpPr/>
          <p:nvPr/>
        </p:nvSpPr>
        <p:spPr>
          <a:xfrm>
            <a:off x="9203861" y="1388786"/>
            <a:ext cx="289931" cy="1313569"/>
          </a:xfrm>
          <a:custGeom>
            <a:avLst/>
            <a:gdLst>
              <a:gd name="connsiteX0" fmla="*/ 0 w 800100"/>
              <a:gd name="connsiteY0" fmla="*/ 0 h 2286000"/>
              <a:gd name="connsiteX1" fmla="*/ 165100 w 800100"/>
              <a:gd name="connsiteY1" fmla="*/ 501650 h 2286000"/>
              <a:gd name="connsiteX2" fmla="*/ 228600 w 800100"/>
              <a:gd name="connsiteY2" fmla="*/ 787400 h 2286000"/>
              <a:gd name="connsiteX3" fmla="*/ 279400 w 800100"/>
              <a:gd name="connsiteY3" fmla="*/ 1098550 h 2286000"/>
              <a:gd name="connsiteX4" fmla="*/ 374650 w 800100"/>
              <a:gd name="connsiteY4" fmla="*/ 1492250 h 2286000"/>
              <a:gd name="connsiteX5" fmla="*/ 431800 w 800100"/>
              <a:gd name="connsiteY5" fmla="*/ 1752600 h 2286000"/>
              <a:gd name="connsiteX6" fmla="*/ 558800 w 800100"/>
              <a:gd name="connsiteY6" fmla="*/ 2000250 h 2286000"/>
              <a:gd name="connsiteX7" fmla="*/ 666750 w 800100"/>
              <a:gd name="connsiteY7" fmla="*/ 2171700 h 2286000"/>
              <a:gd name="connsiteX8" fmla="*/ 800100 w 800100"/>
              <a:gd name="connsiteY8" fmla="*/ 2286000 h 2286000"/>
              <a:gd name="connsiteX0" fmla="*/ 0 w 769144"/>
              <a:gd name="connsiteY0" fmla="*/ 0 h 2271712"/>
              <a:gd name="connsiteX1" fmla="*/ 165100 w 769144"/>
              <a:gd name="connsiteY1" fmla="*/ 501650 h 2271712"/>
              <a:gd name="connsiteX2" fmla="*/ 228600 w 769144"/>
              <a:gd name="connsiteY2" fmla="*/ 787400 h 2271712"/>
              <a:gd name="connsiteX3" fmla="*/ 279400 w 769144"/>
              <a:gd name="connsiteY3" fmla="*/ 1098550 h 2271712"/>
              <a:gd name="connsiteX4" fmla="*/ 374650 w 769144"/>
              <a:gd name="connsiteY4" fmla="*/ 1492250 h 2271712"/>
              <a:gd name="connsiteX5" fmla="*/ 431800 w 769144"/>
              <a:gd name="connsiteY5" fmla="*/ 1752600 h 2271712"/>
              <a:gd name="connsiteX6" fmla="*/ 558800 w 769144"/>
              <a:gd name="connsiteY6" fmla="*/ 2000250 h 2271712"/>
              <a:gd name="connsiteX7" fmla="*/ 666750 w 769144"/>
              <a:gd name="connsiteY7" fmla="*/ 2171700 h 2271712"/>
              <a:gd name="connsiteX8" fmla="*/ 769144 w 769144"/>
              <a:gd name="connsiteY8" fmla="*/ 2271712 h 2271712"/>
              <a:gd name="connsiteX0" fmla="*/ 0 w 754856"/>
              <a:gd name="connsiteY0" fmla="*/ 0 h 2252662"/>
              <a:gd name="connsiteX1" fmla="*/ 165100 w 754856"/>
              <a:gd name="connsiteY1" fmla="*/ 501650 h 2252662"/>
              <a:gd name="connsiteX2" fmla="*/ 228600 w 754856"/>
              <a:gd name="connsiteY2" fmla="*/ 787400 h 2252662"/>
              <a:gd name="connsiteX3" fmla="*/ 279400 w 754856"/>
              <a:gd name="connsiteY3" fmla="*/ 1098550 h 2252662"/>
              <a:gd name="connsiteX4" fmla="*/ 374650 w 754856"/>
              <a:gd name="connsiteY4" fmla="*/ 1492250 h 2252662"/>
              <a:gd name="connsiteX5" fmla="*/ 431800 w 754856"/>
              <a:gd name="connsiteY5" fmla="*/ 1752600 h 2252662"/>
              <a:gd name="connsiteX6" fmla="*/ 558800 w 754856"/>
              <a:gd name="connsiteY6" fmla="*/ 2000250 h 2252662"/>
              <a:gd name="connsiteX7" fmla="*/ 666750 w 754856"/>
              <a:gd name="connsiteY7" fmla="*/ 2171700 h 2252662"/>
              <a:gd name="connsiteX8" fmla="*/ 754856 w 754856"/>
              <a:gd name="connsiteY8" fmla="*/ 2252662 h 2252662"/>
              <a:gd name="connsiteX0" fmla="*/ 0 w 735806"/>
              <a:gd name="connsiteY0" fmla="*/ 0 h 2183605"/>
              <a:gd name="connsiteX1" fmla="*/ 146050 w 735806"/>
              <a:gd name="connsiteY1" fmla="*/ 432593 h 2183605"/>
              <a:gd name="connsiteX2" fmla="*/ 209550 w 735806"/>
              <a:gd name="connsiteY2" fmla="*/ 718343 h 2183605"/>
              <a:gd name="connsiteX3" fmla="*/ 260350 w 735806"/>
              <a:gd name="connsiteY3" fmla="*/ 1029493 h 2183605"/>
              <a:gd name="connsiteX4" fmla="*/ 355600 w 735806"/>
              <a:gd name="connsiteY4" fmla="*/ 1423193 h 2183605"/>
              <a:gd name="connsiteX5" fmla="*/ 412750 w 735806"/>
              <a:gd name="connsiteY5" fmla="*/ 1683543 h 2183605"/>
              <a:gd name="connsiteX6" fmla="*/ 539750 w 735806"/>
              <a:gd name="connsiteY6" fmla="*/ 1931193 h 2183605"/>
              <a:gd name="connsiteX7" fmla="*/ 647700 w 735806"/>
              <a:gd name="connsiteY7" fmla="*/ 2102643 h 2183605"/>
              <a:gd name="connsiteX8" fmla="*/ 735806 w 735806"/>
              <a:gd name="connsiteY8" fmla="*/ 2183605 h 2183605"/>
              <a:gd name="connsiteX0" fmla="*/ 0 w 740569"/>
              <a:gd name="connsiteY0" fmla="*/ 0 h 2193130"/>
              <a:gd name="connsiteX1" fmla="*/ 150813 w 740569"/>
              <a:gd name="connsiteY1" fmla="*/ 442118 h 2193130"/>
              <a:gd name="connsiteX2" fmla="*/ 214313 w 740569"/>
              <a:gd name="connsiteY2" fmla="*/ 727868 h 2193130"/>
              <a:gd name="connsiteX3" fmla="*/ 265113 w 740569"/>
              <a:gd name="connsiteY3" fmla="*/ 1039018 h 2193130"/>
              <a:gd name="connsiteX4" fmla="*/ 360363 w 740569"/>
              <a:gd name="connsiteY4" fmla="*/ 1432718 h 2193130"/>
              <a:gd name="connsiteX5" fmla="*/ 417513 w 740569"/>
              <a:gd name="connsiteY5" fmla="*/ 1693068 h 2193130"/>
              <a:gd name="connsiteX6" fmla="*/ 544513 w 740569"/>
              <a:gd name="connsiteY6" fmla="*/ 1940718 h 2193130"/>
              <a:gd name="connsiteX7" fmla="*/ 652463 w 740569"/>
              <a:gd name="connsiteY7" fmla="*/ 2112168 h 2193130"/>
              <a:gd name="connsiteX8" fmla="*/ 740569 w 740569"/>
              <a:gd name="connsiteY8" fmla="*/ 2193130 h 2193130"/>
              <a:gd name="connsiteX0" fmla="*/ 0 w 740569"/>
              <a:gd name="connsiteY0" fmla="*/ 0 h 2193130"/>
              <a:gd name="connsiteX1" fmla="*/ 150813 w 740569"/>
              <a:gd name="connsiteY1" fmla="*/ 442118 h 2193130"/>
              <a:gd name="connsiteX2" fmla="*/ 214313 w 740569"/>
              <a:gd name="connsiteY2" fmla="*/ 727868 h 2193130"/>
              <a:gd name="connsiteX3" fmla="*/ 281782 w 740569"/>
              <a:gd name="connsiteY3" fmla="*/ 1039018 h 2193130"/>
              <a:gd name="connsiteX4" fmla="*/ 360363 w 740569"/>
              <a:gd name="connsiteY4" fmla="*/ 1432718 h 2193130"/>
              <a:gd name="connsiteX5" fmla="*/ 417513 w 740569"/>
              <a:gd name="connsiteY5" fmla="*/ 1693068 h 2193130"/>
              <a:gd name="connsiteX6" fmla="*/ 544513 w 740569"/>
              <a:gd name="connsiteY6" fmla="*/ 1940718 h 2193130"/>
              <a:gd name="connsiteX7" fmla="*/ 652463 w 740569"/>
              <a:gd name="connsiteY7" fmla="*/ 2112168 h 2193130"/>
              <a:gd name="connsiteX8" fmla="*/ 740569 w 740569"/>
              <a:gd name="connsiteY8" fmla="*/ 2193130 h 2193130"/>
              <a:gd name="connsiteX0" fmla="*/ 0 w 740569"/>
              <a:gd name="connsiteY0" fmla="*/ 0 h 2193130"/>
              <a:gd name="connsiteX1" fmla="*/ 150813 w 740569"/>
              <a:gd name="connsiteY1" fmla="*/ 442118 h 2193130"/>
              <a:gd name="connsiteX2" fmla="*/ 214313 w 740569"/>
              <a:gd name="connsiteY2" fmla="*/ 727868 h 2193130"/>
              <a:gd name="connsiteX3" fmla="*/ 274638 w 740569"/>
              <a:gd name="connsiteY3" fmla="*/ 1034256 h 2193130"/>
              <a:gd name="connsiteX4" fmla="*/ 360363 w 740569"/>
              <a:gd name="connsiteY4" fmla="*/ 1432718 h 2193130"/>
              <a:gd name="connsiteX5" fmla="*/ 417513 w 740569"/>
              <a:gd name="connsiteY5" fmla="*/ 1693068 h 2193130"/>
              <a:gd name="connsiteX6" fmla="*/ 544513 w 740569"/>
              <a:gd name="connsiteY6" fmla="*/ 1940718 h 2193130"/>
              <a:gd name="connsiteX7" fmla="*/ 652463 w 740569"/>
              <a:gd name="connsiteY7" fmla="*/ 2112168 h 2193130"/>
              <a:gd name="connsiteX8" fmla="*/ 740569 w 740569"/>
              <a:gd name="connsiteY8" fmla="*/ 2193130 h 2193130"/>
              <a:gd name="connsiteX0" fmla="*/ 0 w 740569"/>
              <a:gd name="connsiteY0" fmla="*/ 0 h 2193130"/>
              <a:gd name="connsiteX1" fmla="*/ 150813 w 740569"/>
              <a:gd name="connsiteY1" fmla="*/ 442118 h 2193130"/>
              <a:gd name="connsiteX2" fmla="*/ 214313 w 740569"/>
              <a:gd name="connsiteY2" fmla="*/ 727868 h 2193130"/>
              <a:gd name="connsiteX3" fmla="*/ 274638 w 740569"/>
              <a:gd name="connsiteY3" fmla="*/ 1034256 h 2193130"/>
              <a:gd name="connsiteX4" fmla="*/ 360363 w 740569"/>
              <a:gd name="connsiteY4" fmla="*/ 1432718 h 2193130"/>
              <a:gd name="connsiteX5" fmla="*/ 417513 w 740569"/>
              <a:gd name="connsiteY5" fmla="*/ 1693068 h 2193130"/>
              <a:gd name="connsiteX6" fmla="*/ 544513 w 740569"/>
              <a:gd name="connsiteY6" fmla="*/ 1940718 h 2193130"/>
              <a:gd name="connsiteX7" fmla="*/ 652463 w 740569"/>
              <a:gd name="connsiteY7" fmla="*/ 2112168 h 2193130"/>
              <a:gd name="connsiteX8" fmla="*/ 740569 w 740569"/>
              <a:gd name="connsiteY8" fmla="*/ 2193130 h 2193130"/>
              <a:gd name="connsiteX0" fmla="*/ 0 w 740569"/>
              <a:gd name="connsiteY0" fmla="*/ 0 h 2193130"/>
              <a:gd name="connsiteX1" fmla="*/ 150813 w 740569"/>
              <a:gd name="connsiteY1" fmla="*/ 442118 h 2193130"/>
              <a:gd name="connsiteX2" fmla="*/ 214313 w 740569"/>
              <a:gd name="connsiteY2" fmla="*/ 727868 h 2193130"/>
              <a:gd name="connsiteX3" fmla="*/ 274638 w 740569"/>
              <a:gd name="connsiteY3" fmla="*/ 1034256 h 2193130"/>
              <a:gd name="connsiteX4" fmla="*/ 360363 w 740569"/>
              <a:gd name="connsiteY4" fmla="*/ 1432718 h 2193130"/>
              <a:gd name="connsiteX5" fmla="*/ 417513 w 740569"/>
              <a:gd name="connsiteY5" fmla="*/ 1693068 h 2193130"/>
              <a:gd name="connsiteX6" fmla="*/ 544513 w 740569"/>
              <a:gd name="connsiteY6" fmla="*/ 1940718 h 2193130"/>
              <a:gd name="connsiteX7" fmla="*/ 652463 w 740569"/>
              <a:gd name="connsiteY7" fmla="*/ 2112168 h 2193130"/>
              <a:gd name="connsiteX8" fmla="*/ 740569 w 740569"/>
              <a:gd name="connsiteY8" fmla="*/ 2193130 h 2193130"/>
              <a:gd name="connsiteX0" fmla="*/ 0 w 740569"/>
              <a:gd name="connsiteY0" fmla="*/ 0 h 2193130"/>
              <a:gd name="connsiteX1" fmla="*/ 150813 w 740569"/>
              <a:gd name="connsiteY1" fmla="*/ 442118 h 2193130"/>
              <a:gd name="connsiteX2" fmla="*/ 214313 w 740569"/>
              <a:gd name="connsiteY2" fmla="*/ 727868 h 2193130"/>
              <a:gd name="connsiteX3" fmla="*/ 274638 w 740569"/>
              <a:gd name="connsiteY3" fmla="*/ 1034256 h 2193130"/>
              <a:gd name="connsiteX4" fmla="*/ 360363 w 740569"/>
              <a:gd name="connsiteY4" fmla="*/ 1432718 h 2193130"/>
              <a:gd name="connsiteX5" fmla="*/ 417513 w 740569"/>
              <a:gd name="connsiteY5" fmla="*/ 1693068 h 2193130"/>
              <a:gd name="connsiteX6" fmla="*/ 544513 w 740569"/>
              <a:gd name="connsiteY6" fmla="*/ 1940718 h 2193130"/>
              <a:gd name="connsiteX7" fmla="*/ 652463 w 740569"/>
              <a:gd name="connsiteY7" fmla="*/ 2112168 h 2193130"/>
              <a:gd name="connsiteX8" fmla="*/ 740569 w 740569"/>
              <a:gd name="connsiteY8" fmla="*/ 2193130 h 2193130"/>
              <a:gd name="connsiteX0" fmla="*/ 0 w 740569"/>
              <a:gd name="connsiteY0" fmla="*/ 0 h 2193130"/>
              <a:gd name="connsiteX1" fmla="*/ 150813 w 740569"/>
              <a:gd name="connsiteY1" fmla="*/ 442118 h 2193130"/>
              <a:gd name="connsiteX2" fmla="*/ 214313 w 740569"/>
              <a:gd name="connsiteY2" fmla="*/ 727868 h 2193130"/>
              <a:gd name="connsiteX3" fmla="*/ 274638 w 740569"/>
              <a:gd name="connsiteY3" fmla="*/ 1034256 h 2193130"/>
              <a:gd name="connsiteX4" fmla="*/ 360363 w 740569"/>
              <a:gd name="connsiteY4" fmla="*/ 1432718 h 2193130"/>
              <a:gd name="connsiteX5" fmla="*/ 417513 w 740569"/>
              <a:gd name="connsiteY5" fmla="*/ 1693068 h 2193130"/>
              <a:gd name="connsiteX6" fmla="*/ 544513 w 740569"/>
              <a:gd name="connsiteY6" fmla="*/ 1940718 h 2193130"/>
              <a:gd name="connsiteX7" fmla="*/ 652463 w 740569"/>
              <a:gd name="connsiteY7" fmla="*/ 2112168 h 2193130"/>
              <a:gd name="connsiteX8" fmla="*/ 740569 w 740569"/>
              <a:gd name="connsiteY8" fmla="*/ 2193130 h 2193130"/>
              <a:gd name="connsiteX0" fmla="*/ 0 w 710883"/>
              <a:gd name="connsiteY0" fmla="*/ 0 h 2111493"/>
              <a:gd name="connsiteX1" fmla="*/ 121127 w 710883"/>
              <a:gd name="connsiteY1" fmla="*/ 360481 h 2111493"/>
              <a:gd name="connsiteX2" fmla="*/ 184627 w 710883"/>
              <a:gd name="connsiteY2" fmla="*/ 646231 h 2111493"/>
              <a:gd name="connsiteX3" fmla="*/ 244952 w 710883"/>
              <a:gd name="connsiteY3" fmla="*/ 952619 h 2111493"/>
              <a:gd name="connsiteX4" fmla="*/ 330677 w 710883"/>
              <a:gd name="connsiteY4" fmla="*/ 1351081 h 2111493"/>
              <a:gd name="connsiteX5" fmla="*/ 387827 w 710883"/>
              <a:gd name="connsiteY5" fmla="*/ 1611431 h 2111493"/>
              <a:gd name="connsiteX6" fmla="*/ 514827 w 710883"/>
              <a:gd name="connsiteY6" fmla="*/ 1859081 h 2111493"/>
              <a:gd name="connsiteX7" fmla="*/ 622777 w 710883"/>
              <a:gd name="connsiteY7" fmla="*/ 2030531 h 2111493"/>
              <a:gd name="connsiteX8" fmla="*/ 710883 w 710883"/>
              <a:gd name="connsiteY8" fmla="*/ 2111493 h 2111493"/>
              <a:gd name="connsiteX0" fmla="*/ 0 w 710883"/>
              <a:gd name="connsiteY0" fmla="*/ 0 h 2111493"/>
              <a:gd name="connsiteX1" fmla="*/ 184627 w 710883"/>
              <a:gd name="connsiteY1" fmla="*/ 646231 h 2111493"/>
              <a:gd name="connsiteX2" fmla="*/ 244952 w 710883"/>
              <a:gd name="connsiteY2" fmla="*/ 952619 h 2111493"/>
              <a:gd name="connsiteX3" fmla="*/ 330677 w 710883"/>
              <a:gd name="connsiteY3" fmla="*/ 1351081 h 2111493"/>
              <a:gd name="connsiteX4" fmla="*/ 387827 w 710883"/>
              <a:gd name="connsiteY4" fmla="*/ 1611431 h 2111493"/>
              <a:gd name="connsiteX5" fmla="*/ 514827 w 710883"/>
              <a:gd name="connsiteY5" fmla="*/ 1859081 h 2111493"/>
              <a:gd name="connsiteX6" fmla="*/ 622777 w 710883"/>
              <a:gd name="connsiteY6" fmla="*/ 2030531 h 2111493"/>
              <a:gd name="connsiteX7" fmla="*/ 710883 w 710883"/>
              <a:gd name="connsiteY7" fmla="*/ 2111493 h 2111493"/>
              <a:gd name="connsiteX0" fmla="*/ 0 w 569542"/>
              <a:gd name="connsiteY0" fmla="*/ 0 h 1616797"/>
              <a:gd name="connsiteX1" fmla="*/ 43286 w 569542"/>
              <a:gd name="connsiteY1" fmla="*/ 151535 h 1616797"/>
              <a:gd name="connsiteX2" fmla="*/ 103611 w 569542"/>
              <a:gd name="connsiteY2" fmla="*/ 457923 h 1616797"/>
              <a:gd name="connsiteX3" fmla="*/ 189336 w 569542"/>
              <a:gd name="connsiteY3" fmla="*/ 856385 h 1616797"/>
              <a:gd name="connsiteX4" fmla="*/ 246486 w 569542"/>
              <a:gd name="connsiteY4" fmla="*/ 1116735 h 1616797"/>
              <a:gd name="connsiteX5" fmla="*/ 373486 w 569542"/>
              <a:gd name="connsiteY5" fmla="*/ 1364385 h 1616797"/>
              <a:gd name="connsiteX6" fmla="*/ 481436 w 569542"/>
              <a:gd name="connsiteY6" fmla="*/ 1535835 h 1616797"/>
              <a:gd name="connsiteX7" fmla="*/ 569542 w 569542"/>
              <a:gd name="connsiteY7" fmla="*/ 1616797 h 1616797"/>
              <a:gd name="connsiteX0" fmla="*/ 0 w 481436"/>
              <a:gd name="connsiteY0" fmla="*/ 0 h 1535835"/>
              <a:gd name="connsiteX1" fmla="*/ 43286 w 481436"/>
              <a:gd name="connsiteY1" fmla="*/ 151535 h 1535835"/>
              <a:gd name="connsiteX2" fmla="*/ 103611 w 481436"/>
              <a:gd name="connsiteY2" fmla="*/ 457923 h 1535835"/>
              <a:gd name="connsiteX3" fmla="*/ 189336 w 481436"/>
              <a:gd name="connsiteY3" fmla="*/ 856385 h 1535835"/>
              <a:gd name="connsiteX4" fmla="*/ 246486 w 481436"/>
              <a:gd name="connsiteY4" fmla="*/ 1116735 h 1535835"/>
              <a:gd name="connsiteX5" fmla="*/ 373486 w 481436"/>
              <a:gd name="connsiteY5" fmla="*/ 1364385 h 1535835"/>
              <a:gd name="connsiteX6" fmla="*/ 481436 w 481436"/>
              <a:gd name="connsiteY6" fmla="*/ 1535835 h 1535835"/>
              <a:gd name="connsiteX0" fmla="*/ 0 w 373486"/>
              <a:gd name="connsiteY0" fmla="*/ 0 h 1364385"/>
              <a:gd name="connsiteX1" fmla="*/ 43286 w 373486"/>
              <a:gd name="connsiteY1" fmla="*/ 151535 h 1364385"/>
              <a:gd name="connsiteX2" fmla="*/ 103611 w 373486"/>
              <a:gd name="connsiteY2" fmla="*/ 457923 h 1364385"/>
              <a:gd name="connsiteX3" fmla="*/ 189336 w 373486"/>
              <a:gd name="connsiteY3" fmla="*/ 856385 h 1364385"/>
              <a:gd name="connsiteX4" fmla="*/ 246486 w 373486"/>
              <a:gd name="connsiteY4" fmla="*/ 1116735 h 1364385"/>
              <a:gd name="connsiteX5" fmla="*/ 373486 w 373486"/>
              <a:gd name="connsiteY5" fmla="*/ 1364385 h 1364385"/>
              <a:gd name="connsiteX0" fmla="*/ 0 w 246486"/>
              <a:gd name="connsiteY0" fmla="*/ 0 h 1116735"/>
              <a:gd name="connsiteX1" fmla="*/ 43286 w 246486"/>
              <a:gd name="connsiteY1" fmla="*/ 151535 h 1116735"/>
              <a:gd name="connsiteX2" fmla="*/ 103611 w 246486"/>
              <a:gd name="connsiteY2" fmla="*/ 457923 h 1116735"/>
              <a:gd name="connsiteX3" fmla="*/ 189336 w 246486"/>
              <a:gd name="connsiteY3" fmla="*/ 856385 h 1116735"/>
              <a:gd name="connsiteX4" fmla="*/ 246486 w 246486"/>
              <a:gd name="connsiteY4" fmla="*/ 1116735 h 1116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486" h="1116735">
                <a:moveTo>
                  <a:pt x="0" y="0"/>
                </a:moveTo>
                <a:lnTo>
                  <a:pt x="43286" y="151535"/>
                </a:lnTo>
                <a:lnTo>
                  <a:pt x="103611" y="457923"/>
                </a:lnTo>
                <a:cubicBezTo>
                  <a:pt x="132186" y="590744"/>
                  <a:pt x="165524" y="723564"/>
                  <a:pt x="189336" y="856385"/>
                </a:cubicBezTo>
                <a:cubicBezTo>
                  <a:pt x="208386" y="957456"/>
                  <a:pt x="210767" y="1037096"/>
                  <a:pt x="246486" y="1116735"/>
                </a:cubicBezTo>
              </a:path>
            </a:pathLst>
          </a:custGeom>
          <a:noFill/>
          <a:ln w="127000">
            <a:solidFill>
              <a:srgbClr val="00B0F0">
                <a:alpha val="50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Rix모던고딕 B"/>
              <a:ea typeface="Rix모던고딕 B"/>
            </a:endParaRPr>
          </a:p>
        </p:txBody>
      </p:sp>
      <p:sp>
        <p:nvSpPr>
          <p:cNvPr id="63" name="TextBox 62"/>
          <p:cNvSpPr txBox="1"/>
          <p:nvPr/>
        </p:nvSpPr>
        <p:spPr>
          <a:xfrm rot="4611664">
            <a:off x="8791707" y="2043327"/>
            <a:ext cx="1186596" cy="29089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effectLst>
                  <a:glow rad="76200">
                    <a:schemeClr val="bg1"/>
                  </a:glow>
                </a:effectLst>
                <a:latin typeface="KoPub돋움체 Bold"/>
                <a:ea typeface="KoPub돋움체 Bold"/>
              </a:defRPr>
            </a:lvl1pPr>
          </a:lstStyle>
          <a:p>
            <a:pPr algn="dist">
              <a:defRPr/>
            </a:pPr>
            <a:r>
              <a:rPr lang="ko-KR" altLang="en-US" sz="1050" b="0">
                <a:solidFill>
                  <a:srgbClr val="7030A0"/>
                </a:solidFill>
                <a:latin typeface="Rix모던고딕 M"/>
                <a:ea typeface="Rix모던고딕 M"/>
              </a:rPr>
              <a:t>원주천</a:t>
            </a:r>
          </a:p>
        </p:txBody>
      </p:sp>
      <p:pic>
        <p:nvPicPr>
          <p:cNvPr id="64" name="Picture 4" descr="E:\03_견적관련자료\14년견적\25_동면장학리,정족리[대양 치유의숲검토]\동면 장학리 산40-1,산41\위치도\방위표.png"/>
          <p:cNvPicPr>
            <a:picLocks noChangeAspect="1" noChangeArrowheads="1"/>
          </p:cNvPicPr>
          <p:nvPr/>
        </p:nvPicPr>
        <p:blipFill rotWithShape="1">
          <a:blip r:embed="rId4"/>
          <a:srcRect l="17150" t="6250" r="14230" b="12500"/>
          <a:stretch>
            <a:fillRect/>
          </a:stretch>
        </p:blipFill>
        <p:spPr>
          <a:xfrm>
            <a:off x="9018324" y="1562085"/>
            <a:ext cx="601986" cy="614716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자유형: 도형 3"/>
          <p:cNvSpPr/>
          <p:nvPr/>
        </p:nvSpPr>
        <p:spPr>
          <a:xfrm>
            <a:off x="7620821" y="2799602"/>
            <a:ext cx="709287" cy="736567"/>
          </a:xfrm>
          <a:custGeom>
            <a:avLst/>
            <a:gdLst>
              <a:gd name="connsiteX0" fmla="*/ 0 w 619125"/>
              <a:gd name="connsiteY0" fmla="*/ 102394 h 642937"/>
              <a:gd name="connsiteX1" fmla="*/ 223837 w 619125"/>
              <a:gd name="connsiteY1" fmla="*/ 614362 h 642937"/>
              <a:gd name="connsiteX2" fmla="*/ 261937 w 619125"/>
              <a:gd name="connsiteY2" fmla="*/ 633412 h 642937"/>
              <a:gd name="connsiteX3" fmla="*/ 283369 w 619125"/>
              <a:gd name="connsiteY3" fmla="*/ 642937 h 642937"/>
              <a:gd name="connsiteX4" fmla="*/ 416719 w 619125"/>
              <a:gd name="connsiteY4" fmla="*/ 531019 h 642937"/>
              <a:gd name="connsiteX5" fmla="*/ 464344 w 619125"/>
              <a:gd name="connsiteY5" fmla="*/ 497681 h 642937"/>
              <a:gd name="connsiteX6" fmla="*/ 523875 w 619125"/>
              <a:gd name="connsiteY6" fmla="*/ 492919 h 642937"/>
              <a:gd name="connsiteX7" fmla="*/ 585787 w 619125"/>
              <a:gd name="connsiteY7" fmla="*/ 416719 h 642937"/>
              <a:gd name="connsiteX8" fmla="*/ 619125 w 619125"/>
              <a:gd name="connsiteY8" fmla="*/ 352425 h 642937"/>
              <a:gd name="connsiteX9" fmla="*/ 511969 w 619125"/>
              <a:gd name="connsiteY9" fmla="*/ 288131 h 642937"/>
              <a:gd name="connsiteX10" fmla="*/ 547687 w 619125"/>
              <a:gd name="connsiteY10" fmla="*/ 211931 h 642937"/>
              <a:gd name="connsiteX11" fmla="*/ 573881 w 619125"/>
              <a:gd name="connsiteY11" fmla="*/ 164306 h 642937"/>
              <a:gd name="connsiteX12" fmla="*/ 364331 w 619125"/>
              <a:gd name="connsiteY12" fmla="*/ 0 h 642937"/>
              <a:gd name="connsiteX13" fmla="*/ 285750 w 619125"/>
              <a:gd name="connsiteY13" fmla="*/ 66675 h 642937"/>
              <a:gd name="connsiteX14" fmla="*/ 223837 w 619125"/>
              <a:gd name="connsiteY14" fmla="*/ 97631 h 642937"/>
              <a:gd name="connsiteX15" fmla="*/ 176212 w 619125"/>
              <a:gd name="connsiteY15" fmla="*/ 102394 h 642937"/>
              <a:gd name="connsiteX16" fmla="*/ 0 w 619125"/>
              <a:gd name="connsiteY16" fmla="*/ 102394 h 642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19125" h="642937">
                <a:moveTo>
                  <a:pt x="0" y="102394"/>
                </a:moveTo>
                <a:lnTo>
                  <a:pt x="223837" y="614362"/>
                </a:lnTo>
                <a:lnTo>
                  <a:pt x="261937" y="633412"/>
                </a:lnTo>
                <a:lnTo>
                  <a:pt x="283369" y="642937"/>
                </a:lnTo>
                <a:lnTo>
                  <a:pt x="416719" y="531019"/>
                </a:lnTo>
                <a:lnTo>
                  <a:pt x="464344" y="497681"/>
                </a:lnTo>
                <a:lnTo>
                  <a:pt x="523875" y="492919"/>
                </a:lnTo>
                <a:lnTo>
                  <a:pt x="585787" y="416719"/>
                </a:lnTo>
                <a:lnTo>
                  <a:pt x="619125" y="352425"/>
                </a:lnTo>
                <a:lnTo>
                  <a:pt x="511969" y="288131"/>
                </a:lnTo>
                <a:lnTo>
                  <a:pt x="547687" y="211931"/>
                </a:lnTo>
                <a:lnTo>
                  <a:pt x="573881" y="164306"/>
                </a:lnTo>
                <a:lnTo>
                  <a:pt x="364331" y="0"/>
                </a:lnTo>
                <a:lnTo>
                  <a:pt x="285750" y="66675"/>
                </a:lnTo>
                <a:lnTo>
                  <a:pt x="223837" y="97631"/>
                </a:lnTo>
                <a:lnTo>
                  <a:pt x="176212" y="102394"/>
                </a:lnTo>
                <a:lnTo>
                  <a:pt x="0" y="102394"/>
                </a:lnTo>
                <a:close/>
              </a:path>
            </a:pathLst>
          </a:custGeom>
          <a:solidFill>
            <a:srgbClr val="FFC000">
              <a:alpha val="50000"/>
            </a:srgbClr>
          </a:solidFill>
          <a:ln w="6350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900" b="0">
              <a:latin typeface="Rix모던고딕 M"/>
              <a:ea typeface="Rix모던고딕 M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610262" y="2873622"/>
            <a:ext cx="761748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>
              <a:defRPr sz="1000" b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Rix모던고딕 EB"/>
                <a:ea typeface="Rix모던고딕 EB"/>
              </a:defRPr>
            </a:lvl1pPr>
          </a:lstStyle>
          <a:p>
            <a:pPr algn="ctr">
              <a:defRPr/>
            </a:pPr>
            <a:r>
              <a:rPr lang="ko-KR" altLang="en-US" sz="900">
                <a:solidFill>
                  <a:schemeClr val="tx1"/>
                </a:solidFill>
              </a:rPr>
              <a:t>원동나래</a:t>
            </a:r>
          </a:p>
          <a:p>
            <a:pPr algn="ctr">
              <a:defRPr/>
            </a:pPr>
            <a:r>
              <a:rPr lang="ko-KR" altLang="en-US" sz="900">
                <a:solidFill>
                  <a:schemeClr val="tx1"/>
                </a:solidFill>
              </a:rPr>
              <a:t>주택재개발</a:t>
            </a:r>
          </a:p>
          <a:p>
            <a:pPr algn="ctr">
              <a:defRPr/>
            </a:pPr>
            <a:r>
              <a:rPr lang="ko-KR" altLang="en-US" sz="900">
                <a:solidFill>
                  <a:schemeClr val="tx1"/>
                </a:solidFill>
              </a:rPr>
              <a:t>정비구역</a:t>
            </a:r>
          </a:p>
        </p:txBody>
      </p:sp>
      <p:graphicFrame>
        <p:nvGraphicFramePr>
          <p:cNvPr id="69" name="Group 19"/>
          <p:cNvGraphicFramePr>
            <a:graphicFrameLocks noGrp="1"/>
          </p:cNvGraphicFramePr>
          <p:nvPr/>
        </p:nvGraphicFramePr>
        <p:xfrm>
          <a:off x="381000" y="2162695"/>
          <a:ext cx="4448175" cy="572517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4448175"/>
              </a:tblGrid>
              <a:tr h="572517"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 typeface="Arial"/>
                        <a:buChar char="•"/>
                        <a:defRPr/>
                      </a:pP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위치 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: 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원주시 원동 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270-40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번지 일원</a:t>
                      </a:r>
                      <a:endParaRPr lang="en-US" altLang="ko-KR" sz="1300" b="0" spc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75721" marR="75721" marT="0" marB="0" anchor="ctr" horzOverflow="overflow">
                    <a:lnT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0" name="Group 19"/>
          <p:cNvGraphicFramePr>
            <a:graphicFrameLocks noGrp="1"/>
          </p:cNvGraphicFramePr>
          <p:nvPr/>
        </p:nvGraphicFramePr>
        <p:xfrm>
          <a:off x="381000" y="2934719"/>
          <a:ext cx="4448175" cy="572517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4448175"/>
              </a:tblGrid>
              <a:tr h="572517"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 typeface="Arial"/>
                        <a:buChar char="•"/>
                        <a:defRPr/>
                      </a:pP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면적 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: 84,845.00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㎡</a:t>
                      </a:r>
                      <a:endParaRPr lang="en-US" altLang="ko-KR" sz="1300" b="0" spc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75721" marR="75721" marT="0" marB="0" anchor="ctr" horzOverflow="overflow">
                    <a:lnT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1" name="Group 19"/>
          <p:cNvGraphicFramePr>
            <a:graphicFrameLocks noGrp="1"/>
          </p:cNvGraphicFramePr>
          <p:nvPr/>
        </p:nvGraphicFramePr>
        <p:xfrm>
          <a:off x="381000" y="3706743"/>
          <a:ext cx="4448175" cy="572517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4448175"/>
              </a:tblGrid>
              <a:tr h="572517"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 typeface="Arial"/>
                        <a:buChar char="•"/>
                        <a:defRPr/>
                      </a:pP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용도지역 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: 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제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2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종일반주거지역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, 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제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3</a:t>
                      </a: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종일반주거지역</a:t>
                      </a:r>
                      <a:endParaRPr lang="en-US" altLang="ko-KR" sz="1300" b="0" spc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75721" marR="75721" marT="0" marB="0" anchor="ctr" horzOverflow="overflow">
                    <a:lnT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2" name="Group 19"/>
          <p:cNvGraphicFramePr>
            <a:graphicFrameLocks noGrp="1"/>
          </p:cNvGraphicFramePr>
          <p:nvPr/>
        </p:nvGraphicFramePr>
        <p:xfrm>
          <a:off x="381000" y="4478765"/>
          <a:ext cx="4448175" cy="20892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4448175"/>
              </a:tblGrid>
              <a:tr h="1762880">
                <a:tc>
                  <a:txBody>
                    <a:bodyPr/>
                    <a:lstStyle/>
                    <a:p>
                      <a:pPr latinLnBrk="0">
                        <a:lnSpc>
                          <a:spcPct val="200000"/>
                        </a:lnSpc>
                        <a:defRPr/>
                      </a:pPr>
                      <a:r>
                        <a:rPr lang="ko-KR" altLang="en-US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사업의 목적</a:t>
                      </a:r>
                      <a:r>
                        <a:rPr lang="en-US" altLang="ko-KR" sz="1300" b="0" spc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:  </a:t>
                      </a:r>
                      <a:r>
                        <a:rPr lang="en-US" altLang="ko-KR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2012</a:t>
                      </a:r>
                      <a:r>
                        <a:rPr lang="ko-KR" altLang="en-US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년 </a:t>
                      </a:r>
                      <a:r>
                        <a:rPr lang="en-US" altLang="ko-KR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12</a:t>
                      </a:r>
                      <a:r>
                        <a:rPr lang="ko-KR" altLang="en-US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월 정비구역으로 최초 지정되고</a:t>
                      </a:r>
                      <a:r>
                        <a:rPr lang="en-US" altLang="ko-KR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,   </a:t>
                      </a:r>
                    </a:p>
                    <a:p>
                      <a:pPr lvl="2" latinLnBrk="0">
                        <a:lnSpc>
                          <a:spcPct val="200000"/>
                        </a:lnSpc>
                        <a:defRPr/>
                      </a:pPr>
                      <a:r>
                        <a:rPr lang="en-US" altLang="ko-KR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2020</a:t>
                      </a:r>
                      <a:r>
                        <a:rPr lang="ko-KR" altLang="en-US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년 </a:t>
                      </a:r>
                      <a:r>
                        <a:rPr lang="en-US" altLang="ko-KR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12</a:t>
                      </a:r>
                      <a:r>
                        <a:rPr lang="ko-KR" altLang="en-US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월 변경 고시된</a:t>
                      </a:r>
                      <a:r>
                        <a:rPr lang="ko-KR" altLang="en-US" sz="1300" b="0" kern="1200" spc="-6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 </a:t>
                      </a:r>
                      <a:r>
                        <a:rPr lang="ko-KR" altLang="en-US" sz="1300" b="0" kern="1200" spc="-6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원동 다박골 주택재개발 </a:t>
                      </a:r>
                    </a:p>
                    <a:p>
                      <a:pPr lvl="2" latinLnBrk="0">
                        <a:lnSpc>
                          <a:spcPct val="200000"/>
                        </a:lnSpc>
                        <a:defRPr/>
                      </a:pPr>
                      <a:r>
                        <a:rPr lang="ko-KR" altLang="en-US" sz="1300" b="0" kern="1200" spc="-159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정비구역에 대하여 </a:t>
                      </a:r>
                      <a:r>
                        <a:rPr lang="ko-KR" altLang="en-US" sz="1300" b="0" kern="1200" spc="-159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공공지원민간임대주택 공급계획의 삭제를 위하여 정비계획을 변경하고자 함</a:t>
                      </a:r>
                    </a:p>
                  </a:txBody>
                  <a:tcPr marL="75721" marR="75721" marT="0" marB="108000" anchor="ctr" horzOverflow="overflow">
                    <a:lnT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308FBF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algn="ctr" eaLnBrk="1" latinLnBrk="1" hangingPunct="1">
              <a:lnSpc>
                <a:spcPct val="70000"/>
              </a:lnSpc>
              <a:defRPr/>
            </a:pP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돋움" pitchFamily="50" charset="-127"/>
              <a:ea typeface="HY중고딕" pitchFamily="18" charset="-127"/>
            </a:endParaRP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xmlns="" id="{A38EF9FC-C719-C6C3-3874-3AD483A72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088" y="2851304"/>
            <a:ext cx="6839825" cy="53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44000" tIns="34946" rIns="144000" bIns="34946" anchor="ctr"/>
          <a:lstStyle/>
          <a:p>
            <a:pPr algn="ctr" fontAlgn="base" latinLnBrk="0"/>
            <a:r>
              <a:rPr lang="en-US" altLang="ko-KR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Ⅱ. </a:t>
            </a:r>
            <a:r>
              <a:rPr lang="ko-KR" altLang="en-US" sz="36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정비계획 결정 변경</a:t>
            </a:r>
            <a:r>
              <a:rPr lang="en-US" altLang="ko-KR" sz="36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(</a:t>
            </a:r>
            <a:r>
              <a:rPr lang="ko-KR" altLang="en-US" sz="36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안</a:t>
            </a:r>
            <a:r>
              <a:rPr lang="en-US" altLang="ko-KR" sz="3600" spc="5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sym typeface="Wingdings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12C6A509-9196-BDA0-6229-9B103DA4EA4B}"/>
              </a:ext>
            </a:extLst>
          </p:cNvPr>
          <p:cNvSpPr/>
          <p:nvPr/>
        </p:nvSpPr>
        <p:spPr>
          <a:xfrm flipH="1">
            <a:off x="1070372" y="3415510"/>
            <a:ext cx="7765256" cy="457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438CB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879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xmlns="" id="{C15E590C-315C-B673-CCB5-96A67E011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131363"/>
              </p:ext>
            </p:extLst>
          </p:nvPr>
        </p:nvGraphicFramePr>
        <p:xfrm>
          <a:off x="380998" y="1274763"/>
          <a:ext cx="9169410" cy="773112"/>
        </p:xfrm>
        <a:graphic>
          <a:graphicData uri="http://schemas.openxmlformats.org/drawingml/2006/table">
            <a:tbl>
              <a:tblPr/>
              <a:tblGrid>
                <a:gridCol w="590552">
                  <a:extLst>
                    <a:ext uri="{9D8B030D-6E8A-4147-A177-3AD203B41FA5}">
                      <a16:colId xmlns:a16="http://schemas.microsoft.com/office/drawing/2014/main" xmlns="" val="509081569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xmlns="" val="3786602670"/>
                    </a:ext>
                  </a:extLst>
                </a:gridCol>
                <a:gridCol w="1912621">
                  <a:extLst>
                    <a:ext uri="{9D8B030D-6E8A-4147-A177-3AD203B41FA5}">
                      <a16:colId xmlns:a16="http://schemas.microsoft.com/office/drawing/2014/main" xmlns="" val="1568879284"/>
                    </a:ext>
                  </a:extLst>
                </a:gridCol>
                <a:gridCol w="1121410">
                  <a:extLst>
                    <a:ext uri="{9D8B030D-6E8A-4147-A177-3AD203B41FA5}">
                      <a16:colId xmlns:a16="http://schemas.microsoft.com/office/drawing/2014/main" xmlns="" val="4172553177"/>
                    </a:ext>
                  </a:extLst>
                </a:gridCol>
                <a:gridCol w="1121410">
                  <a:extLst>
                    <a:ext uri="{9D8B030D-6E8A-4147-A177-3AD203B41FA5}">
                      <a16:colId xmlns:a16="http://schemas.microsoft.com/office/drawing/2014/main" xmlns="" val="3608906514"/>
                    </a:ext>
                  </a:extLst>
                </a:gridCol>
                <a:gridCol w="1121410">
                  <a:extLst>
                    <a:ext uri="{9D8B030D-6E8A-4147-A177-3AD203B41FA5}">
                      <a16:colId xmlns:a16="http://schemas.microsoft.com/office/drawing/2014/main" xmlns="" val="3256379495"/>
                    </a:ext>
                  </a:extLst>
                </a:gridCol>
                <a:gridCol w="1111257">
                  <a:extLst>
                    <a:ext uri="{9D8B030D-6E8A-4147-A177-3AD203B41FA5}">
                      <a16:colId xmlns:a16="http://schemas.microsoft.com/office/drawing/2014/main" xmlns="" val="964265603"/>
                    </a:ext>
                  </a:extLst>
                </a:gridCol>
              </a:tblGrid>
              <a:tr h="229285"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구분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정비구역명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위치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면적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5C5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비고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0235291"/>
                  </a:ext>
                </a:extLst>
              </a:tr>
              <a:tr h="2292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기정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변경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변경후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44047937"/>
                  </a:ext>
                </a:extLst>
              </a:tr>
              <a:tr h="314542"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기정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원동 </a:t>
                      </a: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다박골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주택재개발정비구역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원주시 원동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274-40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번지 일원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4890697"/>
                  </a:ext>
                </a:extLst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en-US" altLang="ko-KR" smtClean="0"/>
              <a:pPr/>
              <a:t>6</a:t>
            </a:fld>
            <a:endParaRPr lang="en-US" altLang="ko-KR"/>
          </a:p>
        </p:txBody>
      </p:sp>
      <p:grpSp>
        <p:nvGrpSpPr>
          <p:cNvPr id="12" name="그룹 11"/>
          <p:cNvGrpSpPr/>
          <p:nvPr/>
        </p:nvGrpSpPr>
        <p:grpSpPr>
          <a:xfrm>
            <a:off x="296432" y="915357"/>
            <a:ext cx="8900908" cy="280697"/>
            <a:chOff x="296432" y="1000970"/>
            <a:chExt cx="8900908" cy="280697"/>
          </a:xfrm>
          <a:noFill/>
        </p:grpSpPr>
        <p:sp>
          <p:nvSpPr>
            <p:cNvPr id="5" name="Text Box 13"/>
            <p:cNvSpPr txBox="1">
              <a:spLocks noChangeArrowheads="1"/>
            </p:cNvSpPr>
            <p:nvPr/>
          </p:nvSpPr>
          <p:spPr bwMode="auto"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정비구역 결정 조서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(</a:t>
              </a:r>
              <a:r>
                <a:rPr lang="ko-KR" altLang="en-US" sz="1600" dirty="0" err="1">
                  <a:latin typeface="08서울남산체 M"/>
                  <a:ea typeface="KoPub돋움체 Bold" panose="00000800000000000000" pitchFamily="2" charset="-127"/>
                </a:rPr>
                <a:t>변경없음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)</a:t>
              </a:r>
              <a:endParaRPr lang="ko-KR" altLang="en-US" sz="1600" dirty="0">
                <a:latin typeface="08서울남산체 M"/>
                <a:ea typeface="KoPub돋움체 Bold" panose="00000800000000000000" pitchFamily="2" charset="-127"/>
              </a:endParaRPr>
            </a:p>
          </p:txBody>
        </p:sp>
        <p:pic>
          <p:nvPicPr>
            <p:cNvPr id="8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3EEFA1A7-8509-9F73-3C2A-1102EC6C130C}"/>
              </a:ext>
            </a:extLst>
          </p:cNvPr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CE914D2-6A6C-AC3F-5781-9A51126361CF}"/>
              </a:ext>
            </a:extLst>
          </p:cNvPr>
          <p:cNvSpPr txBox="1"/>
          <p:nvPr/>
        </p:nvSpPr>
        <p:spPr>
          <a:xfrm>
            <a:off x="895407" y="291617"/>
            <a:ext cx="5312446" cy="40864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정비계획 결정 변경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2000" spc="-100" baseline="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xmlns="" id="{D95BC447-EBCB-F160-0FA3-7686824D29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015559"/>
              </p:ext>
            </p:extLst>
          </p:nvPr>
        </p:nvGraphicFramePr>
        <p:xfrm>
          <a:off x="380998" y="2605550"/>
          <a:ext cx="9169408" cy="2633196"/>
        </p:xfrm>
        <a:graphic>
          <a:graphicData uri="http://schemas.openxmlformats.org/drawingml/2006/table">
            <a:tbl>
              <a:tblPr/>
              <a:tblGrid>
                <a:gridCol w="1019177">
                  <a:extLst>
                    <a:ext uri="{9D8B030D-6E8A-4147-A177-3AD203B41FA5}">
                      <a16:colId xmlns:a16="http://schemas.microsoft.com/office/drawing/2014/main" xmlns="" val="509081569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xmlns="" val="1657089503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xmlns="" val="1568879284"/>
                    </a:ext>
                  </a:extLst>
                </a:gridCol>
                <a:gridCol w="1400175">
                  <a:extLst>
                    <a:ext uri="{9D8B030D-6E8A-4147-A177-3AD203B41FA5}">
                      <a16:colId xmlns:a16="http://schemas.microsoft.com/office/drawing/2014/main" xmlns="" val="4172553177"/>
                    </a:ext>
                  </a:extLst>
                </a:gridCol>
                <a:gridCol w="1400175">
                  <a:extLst>
                    <a:ext uri="{9D8B030D-6E8A-4147-A177-3AD203B41FA5}">
                      <a16:colId xmlns:a16="http://schemas.microsoft.com/office/drawing/2014/main" xmlns="" val="3608906514"/>
                    </a:ext>
                  </a:extLst>
                </a:gridCol>
                <a:gridCol w="1400175">
                  <a:extLst>
                    <a:ext uri="{9D8B030D-6E8A-4147-A177-3AD203B41FA5}">
                      <a16:colId xmlns:a16="http://schemas.microsoft.com/office/drawing/2014/main" xmlns="" val="3256379495"/>
                    </a:ext>
                  </a:extLst>
                </a:gridCol>
                <a:gridCol w="1326115">
                  <a:extLst>
                    <a:ext uri="{9D8B030D-6E8A-4147-A177-3AD203B41FA5}">
                      <a16:colId xmlns:a16="http://schemas.microsoft.com/office/drawing/2014/main" xmlns="" val="964265603"/>
                    </a:ext>
                  </a:extLst>
                </a:gridCol>
                <a:gridCol w="718591">
                  <a:extLst>
                    <a:ext uri="{9D8B030D-6E8A-4147-A177-3AD203B41FA5}">
                      <a16:colId xmlns:a16="http://schemas.microsoft.com/office/drawing/2014/main" xmlns="" val="2212165768"/>
                    </a:ext>
                  </a:extLst>
                </a:gridCol>
              </a:tblGrid>
              <a:tr h="219433">
                <a:tc rowSpan="2" grid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구분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면적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5C5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비율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(%)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비고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0235291"/>
                  </a:ext>
                </a:extLst>
              </a:tr>
              <a:tr h="219433"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기정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변경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변경후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44047937"/>
                  </a:ext>
                </a:extLst>
              </a:tr>
              <a:tr h="21943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합계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합계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100.0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4890697"/>
                  </a:ext>
                </a:extLst>
              </a:tr>
              <a:tr h="219433">
                <a:tc row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용지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소계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63,994.00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63,994.00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75.4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5295062"/>
                  </a:ext>
                </a:extLst>
              </a:tr>
              <a:tr h="219433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단지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단지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53,701.00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53,701.00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63.3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7629721"/>
                  </a:ext>
                </a:extLst>
              </a:tr>
              <a:tr h="219433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단지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단지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10,293.00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10,293.00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12.1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74698483"/>
                  </a:ext>
                </a:extLst>
              </a:tr>
              <a:tr h="219433">
                <a:tc grid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유치원용지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유치원용지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544.00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544.00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0.6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5145153"/>
                  </a:ext>
                </a:extLst>
              </a:tr>
              <a:tr h="219433">
                <a:tc rowSpan="5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정비기반시설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용지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소계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소계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20,307.00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20,307.00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23.9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6194959"/>
                  </a:ext>
                </a:extLst>
              </a:tr>
              <a:tr h="219433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도로용지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도로용지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15,104.00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100" kern="1200" spc="0" baseline="0" noProof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15,104.00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17.8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무상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귀속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9242159"/>
                  </a:ext>
                </a:extLst>
              </a:tr>
              <a:tr h="219433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공원용지</a:t>
                      </a:r>
                    </a:p>
                  </a:txBody>
                  <a:tcPr marL="0" marR="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5,203.00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5,203.00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6.1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3625011"/>
                  </a:ext>
                </a:extLst>
              </a:tr>
              <a:tr h="219433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소공원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861.00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861.00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1.0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695830"/>
                  </a:ext>
                </a:extLst>
              </a:tr>
              <a:tr h="219433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어린이공원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4,342.00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4,342.00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5.1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1795946"/>
                  </a:ext>
                </a:extLst>
              </a:tr>
            </a:tbl>
          </a:graphicData>
        </a:graphic>
      </p:graphicFrame>
      <p:grpSp>
        <p:nvGrpSpPr>
          <p:cNvPr id="14" name="그룹 13">
            <a:extLst>
              <a:ext uri="{FF2B5EF4-FFF2-40B4-BE49-F238E27FC236}">
                <a16:creationId xmlns:a16="http://schemas.microsoft.com/office/drawing/2014/main" xmlns="" id="{C93D467E-3DF7-FBA8-1C95-1C39648B72B9}"/>
              </a:ext>
            </a:extLst>
          </p:cNvPr>
          <p:cNvGrpSpPr/>
          <p:nvPr/>
        </p:nvGrpSpPr>
        <p:grpSpPr>
          <a:xfrm>
            <a:off x="296432" y="2246147"/>
            <a:ext cx="8900908" cy="280697"/>
            <a:chOff x="296432" y="1000970"/>
            <a:chExt cx="8900908" cy="280697"/>
          </a:xfrm>
          <a:noFill/>
        </p:grpSpPr>
        <p:sp>
          <p:nvSpPr>
            <p:cNvPr id="15" name="Text Box 13">
              <a:extLst>
                <a:ext uri="{FF2B5EF4-FFF2-40B4-BE49-F238E27FC236}">
                  <a16:creationId xmlns:a16="http://schemas.microsoft.com/office/drawing/2014/main" xmlns="" id="{AB01881A-DFF2-63A5-4F3E-A09546638C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토지이용계획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(</a:t>
              </a:r>
              <a:r>
                <a:rPr lang="ko-KR" altLang="en-US" sz="1600" dirty="0" err="1">
                  <a:latin typeface="08서울남산체 M"/>
                  <a:ea typeface="KoPub돋움체 Bold" panose="00000800000000000000" pitchFamily="2" charset="-127"/>
                </a:rPr>
                <a:t>변경없음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)</a:t>
              </a:r>
              <a:endParaRPr lang="ko-KR" altLang="en-US" sz="1600" dirty="0">
                <a:latin typeface="08서울남산체 M"/>
                <a:ea typeface="KoPub돋움체 Bold" panose="00000800000000000000" pitchFamily="2" charset="-127"/>
              </a:endParaRPr>
            </a:p>
          </p:txBody>
        </p:sp>
        <p:pic>
          <p:nvPicPr>
            <p:cNvPr id="17" name="Picture 4" descr="D:\타부서업무지원\1부\노후관 갱생공법-PPT\삽도\아이콘-03.png">
              <a:extLst>
                <a:ext uri="{FF2B5EF4-FFF2-40B4-BE49-F238E27FC236}">
                  <a16:creationId xmlns:a16="http://schemas.microsoft.com/office/drawing/2014/main" xmlns="" id="{732FB0AB-7558-A403-AAC7-609A7E054E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xmlns="" id="{39CE45F1-2497-DF63-2A45-42E2B048A8A1}"/>
              </a:ext>
            </a:extLst>
          </p:cNvPr>
          <p:cNvGrpSpPr/>
          <p:nvPr/>
        </p:nvGrpSpPr>
        <p:grpSpPr>
          <a:xfrm>
            <a:off x="296432" y="5431104"/>
            <a:ext cx="8900908" cy="280697"/>
            <a:chOff x="296432" y="1000970"/>
            <a:chExt cx="8900908" cy="280697"/>
          </a:xfrm>
          <a:noFill/>
        </p:grpSpPr>
        <p:sp>
          <p:nvSpPr>
            <p:cNvPr id="19" name="Text Box 13">
              <a:extLst>
                <a:ext uri="{FF2B5EF4-FFF2-40B4-BE49-F238E27FC236}">
                  <a16:creationId xmlns:a16="http://schemas.microsoft.com/office/drawing/2014/main" xmlns="" id="{5ACCE117-9BAA-E4D7-240F-2CE3BFAB7A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도시계획시설의 설치에 관한 계획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(</a:t>
              </a:r>
              <a:r>
                <a:rPr lang="ko-KR" altLang="en-US" sz="1600" dirty="0" err="1">
                  <a:latin typeface="08서울남산체 M"/>
                  <a:ea typeface="KoPub돋움체 Bold" panose="00000800000000000000" pitchFamily="2" charset="-127"/>
                </a:rPr>
                <a:t>변경없음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)</a:t>
              </a:r>
              <a:endParaRPr lang="ko-KR" altLang="en-US" sz="1600" dirty="0">
                <a:latin typeface="08서울남산체 M"/>
                <a:ea typeface="KoPub돋움체 Bold" panose="00000800000000000000" pitchFamily="2" charset="-127"/>
              </a:endParaRPr>
            </a:p>
          </p:txBody>
        </p:sp>
        <p:pic>
          <p:nvPicPr>
            <p:cNvPr id="20" name="Picture 4" descr="D:\타부서업무지원\1부\노후관 갱생공법-PPT\삽도\아이콘-03.png">
              <a:extLst>
                <a:ext uri="{FF2B5EF4-FFF2-40B4-BE49-F238E27FC236}">
                  <a16:creationId xmlns:a16="http://schemas.microsoft.com/office/drawing/2014/main" xmlns="" id="{497A9FD5-064C-5E9F-72D6-3463B7AE72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AA798075-26C7-ED0D-47BA-C2CCD2C757E2}"/>
              </a:ext>
            </a:extLst>
          </p:cNvPr>
          <p:cNvSpPr txBox="1"/>
          <p:nvPr/>
        </p:nvSpPr>
        <p:spPr>
          <a:xfrm>
            <a:off x="464252" y="5788754"/>
            <a:ext cx="48071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4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토지이용계획 변경 없음으로 생략</a:t>
            </a:r>
            <a:endParaRPr lang="ko-KR" altLang="en-US" sz="14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2644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380998" y="1246188"/>
          <a:ext cx="9169410" cy="4776968"/>
        </p:xfrm>
        <a:graphic>
          <a:graphicData uri="http://schemas.openxmlformats.org/drawingml/2006/table">
            <a:tbl>
              <a:tblPr/>
              <a:tblGrid>
                <a:gridCol w="362298"/>
                <a:gridCol w="694979"/>
                <a:gridCol w="666750"/>
                <a:gridCol w="676275"/>
                <a:gridCol w="685109"/>
                <a:gridCol w="997528"/>
                <a:gridCol w="610985"/>
                <a:gridCol w="759576"/>
                <a:gridCol w="2278728"/>
                <a:gridCol w="1023158"/>
                <a:gridCol w="414024"/>
              </a:tblGrid>
              <a:tr h="174508"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구분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구역명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면적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획지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5C5C5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주용도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건페율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용적률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높이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또는</a:t>
                      </a:r>
                    </a:p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층수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비고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</a:tr>
              <a:tr h="174508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획지번호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면적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484058">
                <a:tc rowSpan="9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</a:t>
                      </a: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원동 다박골</a:t>
                      </a:r>
                    </a:p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주택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재개발 정비구역</a:t>
                      </a: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84,845.0</a:t>
                      </a:r>
                      <a:endParaRPr lang="en-US" altLang="ko-KR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BL 1-1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53,701.0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공동주택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20.0%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기정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250.0%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</a:p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민간임대주택 세대비율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70.4%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이상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29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층 이하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(90m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239949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250.0%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endParaRPr lang="ko-KR" altLang="en-US" sz="1100" kern="1200" spc="0" baseline="0">
                        <a:solidFill>
                          <a:srgbClr val="0000FF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33340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BL 1-2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544.0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유치원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50.0%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300.0%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층 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3340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BL 1-3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4,342.0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공원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기부채납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20.0%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20.0%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층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(5</a:t>
                      </a: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m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3340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BL 2-1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10,293.0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공동주택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20.0%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기정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250%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민간임대주택 세대비율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100.0%)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25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층 이하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(75m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239949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250.0%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endParaRPr lang="ko-KR" altLang="en-US" sz="1100" kern="1200" spc="0" baseline="0">
                        <a:solidFill>
                          <a:srgbClr val="0000FF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33340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BL 2-2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861.00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공원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기부채납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20.0%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20.0%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층</a:t>
                      </a: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(5</a:t>
                      </a: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m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이하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19661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도로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15,104.0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도로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기부채납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261762">
                <a:tc vMerge="1">
                  <a:txBody>
                    <a:bodyPr/>
                    <a:lstStyle/>
                    <a:p>
                      <a:pPr marL="0" indent="0" algn="l" latinLnBrk="1">
                        <a:buFont typeface="Arial"/>
                        <a:buNone/>
                        <a:defRPr/>
                      </a:pPr>
                      <a:endParaRPr lang="ko-KR" altLang="en-US" sz="12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 algn="l" latinLnBrk="1">
                        <a:buFont typeface="Arial"/>
                        <a:buChar char="•"/>
                        <a:defRPr/>
                      </a:pPr>
                      <a:endParaRPr lang="ko-KR" altLang="en-US" sz="12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계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84,845.0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defRPr/>
                      </a:pPr>
                      <a:endParaRPr lang="ko-KR" altLang="en-US" sz="1100">
                        <a:latin typeface="KoPub돋움체 Medium"/>
                        <a:ea typeface="KoPub돋움체 Medium"/>
                      </a:endParaRPr>
                    </a:p>
                  </a:txBody>
                  <a:tcPr marL="36000" marR="36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1500318">
                <a:tc gridSpan="3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주택의 규모 및</a:t>
                      </a:r>
                    </a:p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규모별 건설비율</a:t>
                      </a:r>
                    </a:p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 준</a:t>
                      </a:r>
                    </a:p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변경없음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85725" marR="0" indent="-8572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규모별 건설비율 기준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변경없음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전용면적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60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이하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: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총 세대수의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8.5%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이상 </a:t>
                      </a:r>
                    </a:p>
                    <a:p>
                      <a:pPr marL="171450" marR="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전용면적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85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이하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: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총 세대수의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40%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이상</a:t>
                      </a:r>
                    </a:p>
                    <a:p>
                      <a:pPr marL="0" marR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※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규모별 주택건설계획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변경없음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  <a:p>
                      <a:pPr marL="0" marR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  <a:p>
                      <a:pPr marL="0" marR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  <a:p>
                      <a:pPr marL="0" marR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  <a:p>
                      <a:pPr marL="0" marR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2540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defRPr/>
                      </a:pPr>
                      <a:endParaRPr lang="ko-KR" altLang="en-US"/>
                    </a:p>
                  </a:txBody>
                  <a:tcPr marL="36000" marR="3600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6B2A2399-5962-4BEC-B495-F34522429B31}" type="slidenum">
              <a:rPr lang="en-US" altLang="ko-KR"/>
              <a:pPr lvl="0">
                <a:defRPr/>
              </a:pPr>
              <a:t>7</a:t>
            </a:fld>
            <a:endParaRPr lang="en-US" altLang="ko-KR"/>
          </a:p>
        </p:txBody>
      </p:sp>
      <p:grpSp>
        <p:nvGrpSpPr>
          <p:cNvPr id="12" name="그룹 11"/>
          <p:cNvGrpSpPr/>
          <p:nvPr/>
        </p:nvGrpSpPr>
        <p:grpSpPr>
          <a:xfrm>
            <a:off x="296432" y="915357"/>
            <a:ext cx="8900908" cy="280697"/>
            <a:chOff x="296432" y="1000970"/>
            <a:chExt cx="8900908" cy="280697"/>
          </a:xfrm>
          <a:noFill/>
        </p:grpSpPr>
        <p:sp>
          <p:nvSpPr>
            <p:cNvPr id="5" name="Text Box 13"/>
            <p:cNvSpPr txBox="1">
              <a:spLocks noChangeArrowheads="1"/>
            </p:cNvSpPr>
            <p:nvPr/>
          </p:nvSpPr>
          <p:spPr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600">
                  <a:latin typeface="08서울남산체 M"/>
                  <a:ea typeface="KoPub돋움체 Bold"/>
                </a:rPr>
                <a:t>건축물의 주용도</a:t>
              </a:r>
              <a:r>
                <a:rPr lang="en-US" altLang="ko-KR" sz="1600">
                  <a:latin typeface="KoPub돋움체 Bold"/>
                  <a:ea typeface="KoPub돋움체 Bold"/>
                  <a:cs typeface="+mn-cs"/>
                </a:rPr>
                <a:t>·</a:t>
              </a:r>
              <a:r>
                <a:rPr lang="ko-KR" altLang="en-US" sz="1600">
                  <a:latin typeface="08서울남산체 M"/>
                  <a:ea typeface="KoPub돋움체 Bold"/>
                </a:rPr>
                <a:t>건폐율</a:t>
              </a:r>
              <a:r>
                <a:rPr lang="en-US" altLang="ko-KR" sz="1600">
                  <a:latin typeface="KoPub돋움체 Bold"/>
                  <a:ea typeface="KoPub돋움체 Bold"/>
                  <a:cs typeface="+mn-cs"/>
                </a:rPr>
                <a:t>·</a:t>
              </a:r>
              <a:r>
                <a:rPr lang="ko-KR" altLang="en-US" sz="1600">
                  <a:latin typeface="08서울남산체 M"/>
                  <a:ea typeface="KoPub돋움체 Bold"/>
                </a:rPr>
                <a:t>용적률</a:t>
              </a:r>
              <a:r>
                <a:rPr lang="en-US" altLang="ko-KR" sz="1600">
                  <a:latin typeface="KoPub돋움체 Bold"/>
                  <a:ea typeface="KoPub돋움체 Bold"/>
                  <a:cs typeface="+mn-cs"/>
                </a:rPr>
                <a:t>·</a:t>
              </a:r>
              <a:r>
                <a:rPr lang="ko-KR" altLang="en-US" sz="1600">
                  <a:latin typeface="08서울남산체 M"/>
                  <a:ea typeface="KoPub돋움체 Bold"/>
                </a:rPr>
                <a:t>높이에 관한 계획</a:t>
              </a:r>
              <a:r>
                <a:rPr lang="en-US" altLang="ko-KR" sz="1600">
                  <a:solidFill>
                    <a:srgbClr val="0000FF"/>
                  </a:solidFill>
                  <a:latin typeface="08서울남산체 M"/>
                  <a:ea typeface="KoPub돋움체 Bold"/>
                </a:rPr>
                <a:t>(</a:t>
              </a:r>
              <a:r>
                <a:rPr lang="ko-KR" altLang="en-US" sz="1600">
                  <a:solidFill>
                    <a:srgbClr val="0000FF"/>
                  </a:solidFill>
                  <a:latin typeface="08서울남산체 M"/>
                  <a:ea typeface="KoPub돋움체 Bold"/>
                </a:rPr>
                <a:t>변경</a:t>
              </a:r>
              <a:r>
                <a:rPr lang="en-US" altLang="ko-KR" sz="1600">
                  <a:solidFill>
                    <a:srgbClr val="0000FF"/>
                  </a:solidFill>
                  <a:latin typeface="08서울남산체 M"/>
                  <a:ea typeface="KoPub돋움체 Bold"/>
                </a:rPr>
                <a:t>)</a:t>
              </a:r>
              <a:endParaRPr lang="ko-KR" altLang="en-US" sz="1600">
                <a:solidFill>
                  <a:srgbClr val="0000FF"/>
                </a:solidFill>
                <a:latin typeface="08서울남산체 M"/>
                <a:ea typeface="KoPub돋움체 Bold"/>
              </a:endParaRPr>
            </a:p>
          </p:txBody>
        </p:sp>
        <p:pic>
          <p:nvPicPr>
            <p:cNvPr id="8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 rotWithShape="1">
            <a:blip r:embed="rId3">
              <a:grayscl/>
            </a:blip>
            <a:srcRect/>
            <a:stretch>
              <a:fillRect/>
            </a:stretch>
          </p:blipFill>
          <p:spPr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/>
            </a:ln>
          </p:spPr>
        </p:pic>
      </p:grpSp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106700" y="-544372"/>
            <a:ext cx="1733550" cy="381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/>
                <a:ea typeface="KoPub돋움체 Bold"/>
              </a:defRPr>
            </a:lvl1pPr>
          </a:lstStyle>
          <a:p>
            <a:pPr lvl="0">
              <a:defRPr/>
            </a:pPr>
            <a:r>
              <a:rPr lang="en-US" altLang="ko-KR"/>
              <a:t>02</a:t>
            </a:r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181225" y="5187196"/>
          <a:ext cx="7286626" cy="721614"/>
        </p:xfrm>
        <a:graphic>
          <a:graphicData uri="http://schemas.openxmlformats.org/drawingml/2006/table">
            <a:tbl>
              <a:tblPr/>
              <a:tblGrid>
                <a:gridCol w="2529891"/>
                <a:gridCol w="3844256"/>
                <a:gridCol w="912479"/>
              </a:tblGrid>
              <a:tr h="183362"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구 분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건설비율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(%)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비고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</a:tr>
              <a:tr h="151085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60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58.88%(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임대주택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5.11%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포함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51085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60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~ 85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41.12%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51085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85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~ 108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540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0.00%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64770" marR="6477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95407" y="291617"/>
            <a:ext cx="5312446" cy="408642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lvl="0">
              <a:defRPr/>
            </a:pPr>
            <a:r>
              <a:rPr lang="ko-KR" altLang="en-US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정비계획 결정 변경</a:t>
            </a:r>
            <a:r>
              <a:rPr lang="en-US" altLang="ko-KR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(</a:t>
            </a:r>
            <a:r>
              <a:rPr lang="ko-KR" altLang="en-US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안</a:t>
            </a:r>
            <a:r>
              <a:rPr lang="en-US" altLang="ko-KR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)</a:t>
            </a:r>
            <a:endParaRPr lang="ko-KR" altLang="en-US" sz="2000" spc="-100" baseline="0">
              <a:solidFill>
                <a:schemeClr val="bg1"/>
              </a:solidFill>
              <a:latin typeface="KoPub돋움체 Bold"/>
              <a:ea typeface="KoPub돋움체 Bold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752" y="5989517"/>
            <a:ext cx="92056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※</a:t>
            </a:r>
            <a:r>
              <a:rPr lang="ko-KR" altLang="en-US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변경 사유 </a:t>
            </a:r>
            <a:r>
              <a:rPr lang="en-US" altLang="ko-KR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: </a:t>
            </a:r>
            <a:r>
              <a:rPr lang="ko-KR" altLang="en-US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공공지원민간임대주택 공급의 일반분양 전환에 따라 </a:t>
            </a:r>
            <a:r>
              <a:rPr lang="en-US" altLang="ko-KR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BL 1-1, BL 2-1 </a:t>
            </a:r>
            <a:r>
              <a:rPr lang="ko-KR" altLang="en-US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획지 용적률의 민간임대주택 세대비율 내용 삭제</a:t>
            </a:r>
            <a:endParaRPr lang="ko-KR" altLang="en-US" sz="1100">
              <a:solidFill>
                <a:srgbClr val="0000FF"/>
              </a:solidFill>
              <a:latin typeface="KoPub돋움체 Bold"/>
              <a:ea typeface="KoPub돋움체 Bold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" t="6382" r="1356" b="4419"/>
          <a:stretch/>
        </p:blipFill>
        <p:spPr>
          <a:xfrm rot="16200000">
            <a:off x="5001781" y="1723662"/>
            <a:ext cx="4659385" cy="44378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en-US" altLang="ko-KR" smtClean="0"/>
              <a:pPr/>
              <a:t>8</a:t>
            </a:fld>
            <a:endParaRPr lang="en-US" altLang="ko-KR"/>
          </a:p>
        </p:txBody>
      </p:sp>
      <p:grpSp>
        <p:nvGrpSpPr>
          <p:cNvPr id="12" name="그룹 11"/>
          <p:cNvGrpSpPr/>
          <p:nvPr/>
        </p:nvGrpSpPr>
        <p:grpSpPr>
          <a:xfrm>
            <a:off x="296432" y="915357"/>
            <a:ext cx="8900908" cy="280697"/>
            <a:chOff x="296432" y="1000970"/>
            <a:chExt cx="8900908" cy="280697"/>
          </a:xfrm>
          <a:noFill/>
        </p:grpSpPr>
        <p:sp>
          <p:nvSpPr>
            <p:cNvPr id="5" name="Text Box 13"/>
            <p:cNvSpPr txBox="1">
              <a:spLocks noChangeArrowheads="1"/>
            </p:cNvSpPr>
            <p:nvPr/>
          </p:nvSpPr>
          <p:spPr bwMode="auto"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건축물의 용도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·</a:t>
              </a: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건폐율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·</a:t>
              </a: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높이 등에 관한 계획</a:t>
              </a:r>
              <a:r>
                <a:rPr lang="en-US" altLang="ko-KR" sz="1600" dirty="0">
                  <a:solidFill>
                    <a:srgbClr val="0000FF"/>
                  </a:solidFill>
                  <a:latin typeface="08서울남산체 M"/>
                  <a:ea typeface="KoPub돋움체 Bold" panose="00000800000000000000" pitchFamily="2" charset="-127"/>
                </a:rPr>
                <a:t>(</a:t>
              </a:r>
              <a:r>
                <a:rPr lang="ko-KR" altLang="en-US" sz="1600" dirty="0">
                  <a:solidFill>
                    <a:srgbClr val="0000FF"/>
                  </a:solidFill>
                  <a:latin typeface="08서울남산체 M"/>
                  <a:ea typeface="KoPub돋움체 Bold" panose="00000800000000000000" pitchFamily="2" charset="-127"/>
                </a:rPr>
                <a:t>변경</a:t>
              </a:r>
              <a:r>
                <a:rPr lang="en-US" altLang="ko-KR" sz="1600" dirty="0">
                  <a:solidFill>
                    <a:srgbClr val="0000FF"/>
                  </a:solidFill>
                  <a:latin typeface="08서울남산체 M"/>
                  <a:ea typeface="KoPub돋움체 Bold" panose="00000800000000000000" pitchFamily="2" charset="-127"/>
                </a:rPr>
                <a:t>)</a:t>
              </a:r>
              <a:endParaRPr lang="ko-KR" altLang="en-US" sz="1600" dirty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endParaRPr>
            </a:p>
          </p:txBody>
        </p:sp>
        <p:pic>
          <p:nvPicPr>
            <p:cNvPr id="8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>
            <a:blip r:embed="rId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5" name="그림 74">
            <a:extLst>
              <a:ext uri="{FF2B5EF4-FFF2-40B4-BE49-F238E27FC236}">
                <a16:creationId xmlns:a16="http://schemas.microsoft.com/office/drawing/2014/main" xmlns="" id="{EE2CD821-91A6-3EFD-DA7E-B0A4D0CB55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6700" y="-544372"/>
            <a:ext cx="1733550" cy="38100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3EEFA1A7-8509-9F73-3C2A-1102EC6C130C}"/>
              </a:ext>
            </a:extLst>
          </p:cNvPr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24454AEA-26DA-F384-5A99-09941EDBB784}"/>
              </a:ext>
            </a:extLst>
          </p:cNvPr>
          <p:cNvSpPr txBox="1"/>
          <p:nvPr/>
        </p:nvSpPr>
        <p:spPr>
          <a:xfrm>
            <a:off x="330995" y="6085724"/>
            <a:ext cx="480712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8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※ </a:t>
            </a:r>
            <a:r>
              <a:rPr lang="ko-KR" altLang="en-US" sz="8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획지 번호 및 면적은 변경사항 없으며 공공지원민간임대주택에 관한 사항이 삭제 됨 </a:t>
            </a:r>
            <a:endParaRPr lang="ko-KR" altLang="en-US" sz="800" dirty="0"/>
          </a:p>
        </p:txBody>
      </p:sp>
      <p:pic>
        <p:nvPicPr>
          <p:cNvPr id="29" name="Picture 4" descr="E:\03_견적관련자료\14년견적\25_동면장학리,정족리[대양 치유의숲검토]\동면 장학리 산40-1,산41\위치도\방위표.png">
            <a:extLst>
              <a:ext uri="{FF2B5EF4-FFF2-40B4-BE49-F238E27FC236}">
                <a16:creationId xmlns:a16="http://schemas.microsoft.com/office/drawing/2014/main" xmlns="" id="{9A8E88E3-D800-43F6-8B4A-10D931A7E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4" t="6250" r="14229" b="12500"/>
          <a:stretch>
            <a:fillRect/>
          </a:stretch>
        </p:blipFill>
        <p:spPr bwMode="auto">
          <a:xfrm>
            <a:off x="8942924" y="1521712"/>
            <a:ext cx="601986" cy="614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" name="그룹 32">
            <a:extLst>
              <a:ext uri="{FF2B5EF4-FFF2-40B4-BE49-F238E27FC236}">
                <a16:creationId xmlns:a16="http://schemas.microsoft.com/office/drawing/2014/main" xmlns="" id="{225BAB64-92FC-A042-859A-A68FFCAF5CE6}"/>
              </a:ext>
            </a:extLst>
          </p:cNvPr>
          <p:cNvGrpSpPr/>
          <p:nvPr/>
        </p:nvGrpSpPr>
        <p:grpSpPr>
          <a:xfrm>
            <a:off x="435677" y="1342665"/>
            <a:ext cx="4222049" cy="230832"/>
            <a:chOff x="330995" y="1701208"/>
            <a:chExt cx="5807312" cy="230832"/>
          </a:xfrm>
        </p:grpSpPr>
        <p:sp>
          <p:nvSpPr>
            <p:cNvPr id="34" name="Text Box 13">
              <a:extLst>
                <a:ext uri="{FF2B5EF4-FFF2-40B4-BE49-F238E27FC236}">
                  <a16:creationId xmlns:a16="http://schemas.microsoft.com/office/drawing/2014/main" xmlns="" id="{14B37FE7-D02F-0615-A11D-CE9C4AC7F4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047" y="1701208"/>
              <a:ext cx="5655260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기정</a:t>
              </a:r>
              <a:endParaRPr lang="en-US" altLang="ko-KR" sz="1500" dirty="0">
                <a:solidFill>
                  <a:srgbClr val="0070C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sym typeface="Wingdings"/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xmlns="" id="{BAA7C225-A057-3BC6-64F4-0936C635A63D}"/>
                </a:ext>
              </a:extLst>
            </p:cNvPr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22" r="2422" b="1148"/>
          <a:stretch/>
        </p:blipFill>
        <p:spPr>
          <a:xfrm rot="16200000">
            <a:off x="357946" y="1664525"/>
            <a:ext cx="4646684" cy="4568830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6" name="그룹 35">
            <a:extLst>
              <a:ext uri="{FF2B5EF4-FFF2-40B4-BE49-F238E27FC236}">
                <a16:creationId xmlns:a16="http://schemas.microsoft.com/office/drawing/2014/main" xmlns="" id="{225BAB64-92FC-A042-859A-A68FFCAF5CE6}"/>
              </a:ext>
            </a:extLst>
          </p:cNvPr>
          <p:cNvGrpSpPr/>
          <p:nvPr/>
        </p:nvGrpSpPr>
        <p:grpSpPr>
          <a:xfrm>
            <a:off x="5097463" y="1342665"/>
            <a:ext cx="4222049" cy="230832"/>
            <a:chOff x="330995" y="1701208"/>
            <a:chExt cx="5807312" cy="230832"/>
          </a:xfrm>
        </p:grpSpPr>
        <p:sp>
          <p:nvSpPr>
            <p:cNvPr id="37" name="Text Box 13">
              <a:extLst>
                <a:ext uri="{FF2B5EF4-FFF2-40B4-BE49-F238E27FC236}">
                  <a16:creationId xmlns:a16="http://schemas.microsoft.com/office/drawing/2014/main" xmlns="" id="{14B37FE7-D02F-0615-A11D-CE9C4AC7F4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047" y="1701208"/>
              <a:ext cx="5655260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변경</a:t>
              </a:r>
              <a:r>
                <a:rPr lang="en-US" altLang="ko-KR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(</a:t>
              </a:r>
              <a:r>
                <a:rPr lang="ko-KR" altLang="en-US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안</a:t>
              </a:r>
              <a:r>
                <a:rPr lang="en-US" altLang="ko-KR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)</a:t>
              </a:r>
              <a:endParaRPr lang="en-US" altLang="ko-KR" sz="1500" dirty="0">
                <a:solidFill>
                  <a:srgbClr val="0070C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sym typeface="Wingdings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BAA7C225-A057-3BC6-64F4-0936C635A63D}"/>
                </a:ext>
              </a:extLst>
            </p:cNvPr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9" name="자유형 38"/>
          <p:cNvSpPr/>
          <p:nvPr/>
        </p:nvSpPr>
        <p:spPr>
          <a:xfrm>
            <a:off x="1767982" y="2834640"/>
            <a:ext cx="617220" cy="388194"/>
          </a:xfrm>
          <a:custGeom>
            <a:avLst/>
            <a:gdLst>
              <a:gd name="connsiteX0" fmla="*/ 617220 w 617220"/>
              <a:gd name="connsiteY0" fmla="*/ 502920 h 502920"/>
              <a:gd name="connsiteX1" fmla="*/ 617220 w 617220"/>
              <a:gd name="connsiteY1" fmla="*/ 0 h 502920"/>
              <a:gd name="connsiteX2" fmla="*/ 0 w 617220"/>
              <a:gd name="connsiteY2" fmla="*/ 0 h 5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17220" h="502920">
                <a:moveTo>
                  <a:pt x="617220" y="502920"/>
                </a:moveTo>
                <a:lnTo>
                  <a:pt x="617220" y="0"/>
                </a:lnTo>
                <a:lnTo>
                  <a:pt x="0" y="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490233"/>
              </p:ext>
            </p:extLst>
          </p:nvPr>
        </p:nvGraphicFramePr>
        <p:xfrm>
          <a:off x="464400" y="2516072"/>
          <a:ext cx="1371109" cy="858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920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644763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511426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21602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1-1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 및 복리시설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250%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  <a:endParaRPr lang="en-US" altLang="ko-KR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민간임대주택 </a:t>
                      </a:r>
                      <a:r>
                        <a:rPr lang="ko-KR" altLang="en-US" sz="700" b="0" kern="0" spc="0" dirty="0" err="1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세대비율</a:t>
                      </a:r>
                      <a:endParaRPr lang="en-US" altLang="ko-KR" sz="700" b="0" kern="0" spc="0" dirty="0">
                        <a:solidFill>
                          <a:srgbClr val="FF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(70.4%</a:t>
                      </a:r>
                      <a:r>
                        <a:rPr lang="ko-KR" altLang="en-US" sz="700" b="0" kern="0" spc="0" dirty="0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이상</a:t>
                      </a:r>
                      <a:r>
                        <a:rPr lang="en-US" altLang="ko-KR" sz="700" b="0" kern="0" spc="0" dirty="0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29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층 이하</a:t>
                      </a:r>
                      <a:endParaRPr lang="en-US" altLang="ko-KR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20% 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41" name="자유형 40"/>
          <p:cNvSpPr/>
          <p:nvPr/>
        </p:nvSpPr>
        <p:spPr>
          <a:xfrm>
            <a:off x="3720275" y="3197771"/>
            <a:ext cx="0" cy="449580"/>
          </a:xfrm>
          <a:custGeom>
            <a:avLst/>
            <a:gdLst>
              <a:gd name="connsiteX0" fmla="*/ 0 w 0"/>
              <a:gd name="connsiteY0" fmla="*/ 449580 h 449580"/>
              <a:gd name="connsiteX1" fmla="*/ 0 w 0"/>
              <a:gd name="connsiteY1" fmla="*/ 0 h 449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9580">
                <a:moveTo>
                  <a:pt x="0" y="449580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2" name="표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861623"/>
              </p:ext>
            </p:extLst>
          </p:nvPr>
        </p:nvGraphicFramePr>
        <p:xfrm>
          <a:off x="3105839" y="2842092"/>
          <a:ext cx="1228871" cy="498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625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577875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458371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16628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1-2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근린생활시설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300%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6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 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45" name="자유형 44"/>
          <p:cNvSpPr/>
          <p:nvPr/>
        </p:nvSpPr>
        <p:spPr>
          <a:xfrm>
            <a:off x="3753521" y="4035301"/>
            <a:ext cx="427781" cy="762000"/>
          </a:xfrm>
          <a:custGeom>
            <a:avLst/>
            <a:gdLst>
              <a:gd name="connsiteX0" fmla="*/ 0 w 670560"/>
              <a:gd name="connsiteY0" fmla="*/ 0 h 762000"/>
              <a:gd name="connsiteX1" fmla="*/ 670560 w 670560"/>
              <a:gd name="connsiteY1" fmla="*/ 0 h 762000"/>
              <a:gd name="connsiteX2" fmla="*/ 670560 w 670560"/>
              <a:gd name="connsiteY2" fmla="*/ 76200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0560" h="762000">
                <a:moveTo>
                  <a:pt x="0" y="0"/>
                </a:moveTo>
                <a:lnTo>
                  <a:pt x="670560" y="0"/>
                </a:lnTo>
                <a:lnTo>
                  <a:pt x="670560" y="76200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6" name="표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683221"/>
              </p:ext>
            </p:extLst>
          </p:nvPr>
        </p:nvGraphicFramePr>
        <p:xfrm>
          <a:off x="3642743" y="4492525"/>
          <a:ext cx="1203577" cy="498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660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565981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448936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16628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1-3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어린이공원 및 부대시설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 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47" name="자유형 46"/>
          <p:cNvSpPr/>
          <p:nvPr/>
        </p:nvSpPr>
        <p:spPr>
          <a:xfrm>
            <a:off x="1705234" y="4791100"/>
            <a:ext cx="457200" cy="0"/>
          </a:xfrm>
          <a:custGeom>
            <a:avLst/>
            <a:gdLst>
              <a:gd name="connsiteX0" fmla="*/ 457200 w 457200"/>
              <a:gd name="connsiteY0" fmla="*/ 0 h 0"/>
              <a:gd name="connsiteX1" fmla="*/ 0 w 4572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7200">
                <a:moveTo>
                  <a:pt x="457200" y="0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8" name="표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188067"/>
              </p:ext>
            </p:extLst>
          </p:nvPr>
        </p:nvGraphicFramePr>
        <p:xfrm>
          <a:off x="464400" y="4547878"/>
          <a:ext cx="1371109" cy="498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920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644763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511426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16628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2-2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소공원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및 부대시설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 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49" name="자유형 48"/>
          <p:cNvSpPr/>
          <p:nvPr/>
        </p:nvSpPr>
        <p:spPr>
          <a:xfrm>
            <a:off x="3023986" y="5681627"/>
            <a:ext cx="746760" cy="99060"/>
          </a:xfrm>
          <a:custGeom>
            <a:avLst/>
            <a:gdLst>
              <a:gd name="connsiteX0" fmla="*/ 0 w 746760"/>
              <a:gd name="connsiteY0" fmla="*/ 0 h 99060"/>
              <a:gd name="connsiteX1" fmla="*/ 746760 w 746760"/>
              <a:gd name="connsiteY1" fmla="*/ 0 h 99060"/>
              <a:gd name="connsiteX2" fmla="*/ 746760 w 746760"/>
              <a:gd name="connsiteY2" fmla="*/ 99060 h 99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46760" h="99060">
                <a:moveTo>
                  <a:pt x="0" y="0"/>
                </a:moveTo>
                <a:lnTo>
                  <a:pt x="746760" y="0"/>
                </a:lnTo>
                <a:lnTo>
                  <a:pt x="746760" y="9906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7450166"/>
              </p:ext>
            </p:extLst>
          </p:nvPr>
        </p:nvGraphicFramePr>
        <p:xfrm>
          <a:off x="3585297" y="5329259"/>
          <a:ext cx="1261024" cy="858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665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592995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470364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21602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2-1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 및 복리시설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250%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  <a:endParaRPr lang="en-US" altLang="ko-KR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민간임대주택 </a:t>
                      </a:r>
                      <a:r>
                        <a:rPr lang="ko-KR" altLang="en-US" sz="700" b="0" kern="0" spc="0" dirty="0" err="1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세대비율</a:t>
                      </a:r>
                      <a:endParaRPr lang="en-US" altLang="ko-KR" sz="700" b="0" kern="0" spc="0" dirty="0">
                        <a:solidFill>
                          <a:srgbClr val="FF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rgbClr val="FF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(100.0%)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29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층 이하</a:t>
                      </a:r>
                      <a:endParaRPr lang="en-US" altLang="ko-KR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20% 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51" name="자유형 50"/>
          <p:cNvSpPr/>
          <p:nvPr/>
        </p:nvSpPr>
        <p:spPr>
          <a:xfrm>
            <a:off x="6441702" y="2834640"/>
            <a:ext cx="617220" cy="388194"/>
          </a:xfrm>
          <a:custGeom>
            <a:avLst/>
            <a:gdLst>
              <a:gd name="connsiteX0" fmla="*/ 617220 w 617220"/>
              <a:gd name="connsiteY0" fmla="*/ 502920 h 502920"/>
              <a:gd name="connsiteX1" fmla="*/ 617220 w 617220"/>
              <a:gd name="connsiteY1" fmla="*/ 0 h 502920"/>
              <a:gd name="connsiteX2" fmla="*/ 0 w 617220"/>
              <a:gd name="connsiteY2" fmla="*/ 0 h 5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17220" h="502920">
                <a:moveTo>
                  <a:pt x="617220" y="502920"/>
                </a:moveTo>
                <a:lnTo>
                  <a:pt x="617220" y="0"/>
                </a:lnTo>
                <a:lnTo>
                  <a:pt x="0" y="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74694"/>
              </p:ext>
            </p:extLst>
          </p:nvPr>
        </p:nvGraphicFramePr>
        <p:xfrm>
          <a:off x="5138120" y="2516072"/>
          <a:ext cx="1371109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920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644763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511426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21602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1-1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 및 복리시설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rgbClr val="0000FF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250% </a:t>
                      </a:r>
                      <a:r>
                        <a:rPr lang="ko-KR" altLang="en-US" sz="700" b="0" kern="0" spc="0" dirty="0">
                          <a:solidFill>
                            <a:srgbClr val="0000FF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  <a:endParaRPr lang="en-US" altLang="ko-KR" sz="700" b="0" kern="0" spc="0" dirty="0">
                        <a:solidFill>
                          <a:srgbClr val="0000FF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29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층 이하</a:t>
                      </a:r>
                      <a:endParaRPr lang="en-US" altLang="ko-KR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20% 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53" name="자유형 52"/>
          <p:cNvSpPr/>
          <p:nvPr/>
        </p:nvSpPr>
        <p:spPr>
          <a:xfrm>
            <a:off x="8491443" y="3197771"/>
            <a:ext cx="0" cy="449580"/>
          </a:xfrm>
          <a:custGeom>
            <a:avLst/>
            <a:gdLst>
              <a:gd name="connsiteX0" fmla="*/ 0 w 0"/>
              <a:gd name="connsiteY0" fmla="*/ 449580 h 449580"/>
              <a:gd name="connsiteX1" fmla="*/ 0 w 0"/>
              <a:gd name="connsiteY1" fmla="*/ 0 h 449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9580">
                <a:moveTo>
                  <a:pt x="0" y="449580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625812"/>
              </p:ext>
            </p:extLst>
          </p:nvPr>
        </p:nvGraphicFramePr>
        <p:xfrm>
          <a:off x="7877007" y="2842092"/>
          <a:ext cx="1228871" cy="498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625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577875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458371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16628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1-2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근린생활시설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300%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6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 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55" name="자유형 54"/>
          <p:cNvSpPr/>
          <p:nvPr/>
        </p:nvSpPr>
        <p:spPr>
          <a:xfrm>
            <a:off x="8452111" y="4035301"/>
            <a:ext cx="427781" cy="762000"/>
          </a:xfrm>
          <a:custGeom>
            <a:avLst/>
            <a:gdLst>
              <a:gd name="connsiteX0" fmla="*/ 0 w 670560"/>
              <a:gd name="connsiteY0" fmla="*/ 0 h 762000"/>
              <a:gd name="connsiteX1" fmla="*/ 670560 w 670560"/>
              <a:gd name="connsiteY1" fmla="*/ 0 h 762000"/>
              <a:gd name="connsiteX2" fmla="*/ 670560 w 670560"/>
              <a:gd name="connsiteY2" fmla="*/ 76200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0560" h="762000">
                <a:moveTo>
                  <a:pt x="0" y="0"/>
                </a:moveTo>
                <a:lnTo>
                  <a:pt x="670560" y="0"/>
                </a:lnTo>
                <a:lnTo>
                  <a:pt x="670560" y="76200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537595"/>
              </p:ext>
            </p:extLst>
          </p:nvPr>
        </p:nvGraphicFramePr>
        <p:xfrm>
          <a:off x="8396524" y="4492525"/>
          <a:ext cx="1092800" cy="498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296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513888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407616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16628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1-3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어린이공원 및 부대시설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 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57" name="자유형 56"/>
          <p:cNvSpPr/>
          <p:nvPr/>
        </p:nvSpPr>
        <p:spPr>
          <a:xfrm>
            <a:off x="7674091" y="5681627"/>
            <a:ext cx="746760" cy="99060"/>
          </a:xfrm>
          <a:custGeom>
            <a:avLst/>
            <a:gdLst>
              <a:gd name="connsiteX0" fmla="*/ 0 w 746760"/>
              <a:gd name="connsiteY0" fmla="*/ 0 h 99060"/>
              <a:gd name="connsiteX1" fmla="*/ 746760 w 746760"/>
              <a:gd name="connsiteY1" fmla="*/ 0 h 99060"/>
              <a:gd name="connsiteX2" fmla="*/ 746760 w 746760"/>
              <a:gd name="connsiteY2" fmla="*/ 99060 h 99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46760" h="99060">
                <a:moveTo>
                  <a:pt x="0" y="0"/>
                </a:moveTo>
                <a:lnTo>
                  <a:pt x="746760" y="0"/>
                </a:lnTo>
                <a:lnTo>
                  <a:pt x="746760" y="9906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8" name="표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337782"/>
              </p:ext>
            </p:extLst>
          </p:nvPr>
        </p:nvGraphicFramePr>
        <p:xfrm>
          <a:off x="8235402" y="5329259"/>
          <a:ext cx="1261024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665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592995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470364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21602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2-1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 및 복리시설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rgbClr val="0000FF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250% </a:t>
                      </a:r>
                      <a:r>
                        <a:rPr lang="ko-KR" altLang="en-US" sz="700" b="0" kern="0" spc="0" dirty="0">
                          <a:solidFill>
                            <a:srgbClr val="0000FF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  <a:endParaRPr lang="en-US" altLang="ko-KR" sz="700" b="0" kern="0" spc="0" dirty="0">
                        <a:solidFill>
                          <a:srgbClr val="0000FF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29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층 이하</a:t>
                      </a:r>
                      <a:endParaRPr lang="en-US" altLang="ko-KR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20% </a:t>
                      </a:r>
                      <a:r>
                        <a:rPr lang="ko-KR" altLang="en-US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59" name="자유형 58"/>
          <p:cNvSpPr/>
          <p:nvPr/>
        </p:nvSpPr>
        <p:spPr>
          <a:xfrm>
            <a:off x="6404384" y="4791100"/>
            <a:ext cx="457200" cy="0"/>
          </a:xfrm>
          <a:custGeom>
            <a:avLst/>
            <a:gdLst>
              <a:gd name="connsiteX0" fmla="*/ 457200 w 457200"/>
              <a:gd name="connsiteY0" fmla="*/ 0 h 0"/>
              <a:gd name="connsiteX1" fmla="*/ 0 w 4572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7200">
                <a:moveTo>
                  <a:pt x="457200" y="0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chemeClr val="tx1"/>
            </a:solidFill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0" name="표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982382"/>
              </p:ext>
            </p:extLst>
          </p:nvPr>
        </p:nvGraphicFramePr>
        <p:xfrm>
          <a:off x="5163550" y="4547878"/>
          <a:ext cx="1371109" cy="498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920">
                  <a:extLst>
                    <a:ext uri="{9D8B030D-6E8A-4147-A177-3AD203B41FA5}">
                      <a16:colId xmlns:a16="http://schemas.microsoft.com/office/drawing/2014/main" xmlns="" val="2289854675"/>
                    </a:ext>
                  </a:extLst>
                </a:gridCol>
                <a:gridCol w="644763">
                  <a:extLst>
                    <a:ext uri="{9D8B030D-6E8A-4147-A177-3AD203B41FA5}">
                      <a16:colId xmlns:a16="http://schemas.microsoft.com/office/drawing/2014/main" xmlns="" val="2259210194"/>
                    </a:ext>
                  </a:extLst>
                </a:gridCol>
                <a:gridCol w="511426">
                  <a:extLst>
                    <a:ext uri="{9D8B030D-6E8A-4147-A177-3AD203B41FA5}">
                      <a16:colId xmlns:a16="http://schemas.microsoft.com/office/drawing/2014/main" xmlns="" val="3408296481"/>
                    </a:ext>
                  </a:extLst>
                </a:gridCol>
              </a:tblGrid>
              <a:tr h="16628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BL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</a:t>
                      </a:r>
                    </a:p>
                    <a:p>
                      <a:pPr algn="ctr" latinLnBrk="1"/>
                      <a:r>
                        <a:rPr lang="en-US" altLang="ko-KR" sz="700" b="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2-2</a:t>
                      </a:r>
                      <a:endParaRPr lang="ko-KR" altLang="en-US" sz="700" b="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소공원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및 부대시설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FF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83512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 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9127080"/>
                  </a:ext>
                </a:extLst>
              </a:tr>
              <a:tr h="16628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20% </a:t>
                      </a:r>
                      <a:r>
                        <a:rPr lang="ko-KR" altLang="en-US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이하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69208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7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030161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21AC57BE-8FD4-3E08-33AB-1A26431070A6}"/>
              </a:ext>
            </a:extLst>
          </p:cNvPr>
          <p:cNvSpPr txBox="1"/>
          <p:nvPr/>
        </p:nvSpPr>
        <p:spPr>
          <a:xfrm>
            <a:off x="895407" y="291617"/>
            <a:ext cx="5312446" cy="40864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정비계획 결정 변경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2000" spc="-100" baseline="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A9633852-2C0F-A6E4-3205-071616F063E6}"/>
              </a:ext>
            </a:extLst>
          </p:cNvPr>
          <p:cNvSpPr txBox="1"/>
          <p:nvPr/>
        </p:nvSpPr>
        <p:spPr>
          <a:xfrm>
            <a:off x="5097463" y="1645730"/>
            <a:ext cx="48071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0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※ </a:t>
            </a:r>
            <a:r>
              <a:rPr lang="ko-KR" altLang="en-US" sz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용적률 변경 외 변경 없음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161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en-US" altLang="ko-KR" smtClean="0"/>
              <a:pPr/>
              <a:t>9</a:t>
            </a:fld>
            <a:endParaRPr lang="en-US" altLang="ko-KR"/>
          </a:p>
        </p:txBody>
      </p:sp>
      <p:grpSp>
        <p:nvGrpSpPr>
          <p:cNvPr id="12" name="그룹 11"/>
          <p:cNvGrpSpPr/>
          <p:nvPr/>
        </p:nvGrpSpPr>
        <p:grpSpPr>
          <a:xfrm>
            <a:off x="296432" y="915357"/>
            <a:ext cx="8900908" cy="280697"/>
            <a:chOff x="296432" y="1000970"/>
            <a:chExt cx="8900908" cy="280697"/>
          </a:xfrm>
          <a:noFill/>
        </p:grpSpPr>
        <p:sp>
          <p:nvSpPr>
            <p:cNvPr id="5" name="Text Box 13"/>
            <p:cNvSpPr txBox="1">
              <a:spLocks noChangeArrowheads="1"/>
            </p:cNvSpPr>
            <p:nvPr/>
          </p:nvSpPr>
          <p:spPr bwMode="auto"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「민간임대주택에 관한 </a:t>
              </a:r>
              <a:r>
                <a:rPr lang="ko-KR" altLang="en-US" sz="1600" dirty="0" err="1">
                  <a:latin typeface="08서울남산체 M"/>
                  <a:ea typeface="KoPub돋움체 Bold" panose="00000800000000000000" pitchFamily="2" charset="-127"/>
                </a:rPr>
                <a:t>특별법」제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2</a:t>
              </a: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조제</a:t>
              </a:r>
              <a:r>
                <a:rPr lang="en-US" altLang="ko-KR" sz="1600" dirty="0">
                  <a:latin typeface="08서울남산체 M"/>
                  <a:ea typeface="KoPub돋움체 Bold" panose="00000800000000000000" pitchFamily="2" charset="-127"/>
                </a:rPr>
                <a:t>4</a:t>
              </a:r>
              <a:r>
                <a:rPr lang="ko-KR" altLang="en-US" sz="1600" dirty="0">
                  <a:latin typeface="08서울남산체 M"/>
                  <a:ea typeface="KoPub돋움체 Bold" panose="00000800000000000000" pitchFamily="2" charset="-127"/>
                </a:rPr>
                <a:t>호에 따른 공공지원민간임대주택 공급 계획</a:t>
              </a:r>
              <a:r>
                <a:rPr lang="en-US" altLang="ko-KR" sz="1600" dirty="0">
                  <a:solidFill>
                    <a:srgbClr val="0000FF"/>
                  </a:solidFill>
                  <a:latin typeface="08서울남산체 M"/>
                  <a:ea typeface="KoPub돋움체 Bold" panose="00000800000000000000" pitchFamily="2" charset="-127"/>
                </a:rPr>
                <a:t>(</a:t>
              </a:r>
              <a:r>
                <a:rPr lang="ko-KR" altLang="en-US" sz="1600" dirty="0">
                  <a:solidFill>
                    <a:srgbClr val="0000FF"/>
                  </a:solidFill>
                  <a:latin typeface="08서울남산체 M"/>
                  <a:ea typeface="KoPub돋움체 Bold" panose="00000800000000000000" pitchFamily="2" charset="-127"/>
                </a:rPr>
                <a:t>변경</a:t>
              </a:r>
              <a:r>
                <a:rPr lang="en-US" altLang="ko-KR" sz="1600" dirty="0">
                  <a:solidFill>
                    <a:srgbClr val="0000FF"/>
                  </a:solidFill>
                  <a:latin typeface="08서울남산체 M"/>
                  <a:ea typeface="KoPub돋움체 Bold" panose="00000800000000000000" pitchFamily="2" charset="-127"/>
                </a:rPr>
                <a:t>)</a:t>
              </a:r>
              <a:endParaRPr lang="ko-KR" altLang="en-US" sz="1600" dirty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endParaRPr>
            </a:p>
          </p:txBody>
        </p:sp>
        <p:pic>
          <p:nvPicPr>
            <p:cNvPr id="8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5" name="그림 74">
            <a:extLst>
              <a:ext uri="{FF2B5EF4-FFF2-40B4-BE49-F238E27FC236}">
                <a16:creationId xmlns:a16="http://schemas.microsoft.com/office/drawing/2014/main" xmlns="" id="{EE2CD821-91A6-3EFD-DA7E-B0A4D0CB5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6700" y="-544372"/>
            <a:ext cx="1733550" cy="38100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3EEFA1A7-8509-9F73-3C2A-1102EC6C130C}"/>
              </a:ext>
            </a:extLst>
          </p:cNvPr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r>
              <a:rPr lang="en-US" altLang="ko-KR" dirty="0"/>
              <a:t>02</a:t>
            </a:r>
            <a:endParaRPr lang="ko-KR" altLang="en-US" dirty="0"/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xmlns="" id="{225BAB64-92FC-A042-859A-A68FFCAF5CE6}"/>
              </a:ext>
            </a:extLst>
          </p:cNvPr>
          <p:cNvGrpSpPr/>
          <p:nvPr/>
        </p:nvGrpSpPr>
        <p:grpSpPr>
          <a:xfrm>
            <a:off x="435677" y="1574680"/>
            <a:ext cx="4222049" cy="230832"/>
            <a:chOff x="330995" y="1701208"/>
            <a:chExt cx="5807312" cy="230832"/>
          </a:xfrm>
        </p:grpSpPr>
        <p:sp>
          <p:nvSpPr>
            <p:cNvPr id="34" name="Text Box 13">
              <a:extLst>
                <a:ext uri="{FF2B5EF4-FFF2-40B4-BE49-F238E27FC236}">
                  <a16:creationId xmlns:a16="http://schemas.microsoft.com/office/drawing/2014/main" xmlns="" id="{14B37FE7-D02F-0615-A11D-CE9C4AC7F4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047" y="1701208"/>
              <a:ext cx="5655260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기정</a:t>
              </a:r>
              <a:endParaRPr lang="en-US" altLang="ko-KR" sz="1500" dirty="0">
                <a:solidFill>
                  <a:srgbClr val="0070C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sym typeface="Wingdings"/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xmlns="" id="{BAA7C225-A057-3BC6-64F4-0936C635A63D}"/>
                </a:ext>
              </a:extLst>
            </p:cNvPr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21AC57BE-8FD4-3E08-33AB-1A26431070A6}"/>
              </a:ext>
            </a:extLst>
          </p:cNvPr>
          <p:cNvSpPr txBox="1"/>
          <p:nvPr/>
        </p:nvSpPr>
        <p:spPr>
          <a:xfrm>
            <a:off x="895407" y="291617"/>
            <a:ext cx="5312446" cy="40864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정비계획 결정 변경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2000" spc="-100" baseline="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aphicFrame>
        <p:nvGraphicFramePr>
          <p:cNvPr id="62" name="표 61">
            <a:extLst>
              <a:ext uri="{FF2B5EF4-FFF2-40B4-BE49-F238E27FC236}">
                <a16:creationId xmlns:a16="http://schemas.microsoft.com/office/drawing/2014/main" xmlns="" id="{C15E590C-315C-B673-CCB5-96A67E011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994088"/>
              </p:ext>
            </p:extLst>
          </p:nvPr>
        </p:nvGraphicFramePr>
        <p:xfrm>
          <a:off x="380998" y="1842116"/>
          <a:ext cx="9342598" cy="2489268"/>
        </p:xfrm>
        <a:graphic>
          <a:graphicData uri="http://schemas.openxmlformats.org/drawingml/2006/table">
            <a:tbl>
              <a:tblPr/>
              <a:tblGrid>
                <a:gridCol w="724595">
                  <a:extLst>
                    <a:ext uri="{9D8B030D-6E8A-4147-A177-3AD203B41FA5}">
                      <a16:colId xmlns:a16="http://schemas.microsoft.com/office/drawing/2014/main" xmlns="" val="509081569"/>
                    </a:ext>
                  </a:extLst>
                </a:gridCol>
                <a:gridCol w="681643">
                  <a:extLst>
                    <a:ext uri="{9D8B030D-6E8A-4147-A177-3AD203B41FA5}">
                      <a16:colId xmlns:a16="http://schemas.microsoft.com/office/drawing/2014/main" xmlns="" val="3786602670"/>
                    </a:ext>
                  </a:extLst>
                </a:gridCol>
                <a:gridCol w="1354975">
                  <a:extLst>
                    <a:ext uri="{9D8B030D-6E8A-4147-A177-3AD203B41FA5}">
                      <a16:colId xmlns:a16="http://schemas.microsoft.com/office/drawing/2014/main" xmlns="" val="1484218713"/>
                    </a:ext>
                  </a:extLst>
                </a:gridCol>
                <a:gridCol w="1878676">
                  <a:extLst>
                    <a:ext uri="{9D8B030D-6E8A-4147-A177-3AD203B41FA5}">
                      <a16:colId xmlns:a16="http://schemas.microsoft.com/office/drawing/2014/main" xmlns="" val="1138092904"/>
                    </a:ext>
                  </a:extLst>
                </a:gridCol>
                <a:gridCol w="1353600">
                  <a:extLst>
                    <a:ext uri="{9D8B030D-6E8A-4147-A177-3AD203B41FA5}">
                      <a16:colId xmlns:a16="http://schemas.microsoft.com/office/drawing/2014/main" xmlns="" val="438701733"/>
                    </a:ext>
                  </a:extLst>
                </a:gridCol>
                <a:gridCol w="3349109">
                  <a:extLst>
                    <a:ext uri="{9D8B030D-6E8A-4147-A177-3AD203B41FA5}">
                      <a16:colId xmlns:a16="http://schemas.microsoft.com/office/drawing/2014/main" xmlns="" val="1568879284"/>
                    </a:ext>
                  </a:extLst>
                </a:gridCol>
              </a:tblGrid>
              <a:tr h="147297"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가구번호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면적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획지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5C5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비고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0235291"/>
                  </a:ext>
                </a:extLst>
              </a:tr>
              <a:tr h="1472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획지번호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위치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면적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44047937"/>
                  </a:ext>
                </a:extLst>
              </a:tr>
              <a:tr h="261654"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계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</a:t>
                      </a:r>
                    </a:p>
                  </a:txBody>
                  <a:tcPr marL="17780"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4890697"/>
                  </a:ext>
                </a:extLst>
              </a:tr>
              <a:tr h="374937">
                <a:tc row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BL-1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58,587.0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274-41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대 일원</a:t>
                      </a: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53,701.0</a:t>
                      </a:r>
                    </a:p>
                  </a:txBody>
                  <a:tcPr marL="17780"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공동주택용지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 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조합 및 공공임대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공공지원민간임대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1375847"/>
                  </a:ext>
                </a:extLst>
              </a:tr>
              <a:tr h="227641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237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대 일원</a:t>
                      </a: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544.0</a:t>
                      </a:r>
                    </a:p>
                  </a:txBody>
                  <a:tcPr marL="17780"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유치원시설</a:t>
                      </a: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31719624"/>
                  </a:ext>
                </a:extLst>
              </a:tr>
              <a:tr h="261654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236-2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대 일원</a:t>
                      </a: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4,342.0</a:t>
                      </a:r>
                    </a:p>
                  </a:txBody>
                  <a:tcPr marL="17780"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공원용지</a:t>
                      </a: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 (</a:t>
                      </a: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기부채납</a:t>
                      </a: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82444688"/>
                  </a:ext>
                </a:extLst>
              </a:tr>
              <a:tr h="374937"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BL-2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11,154.0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300-11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대 일원</a:t>
                      </a: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10,293.0</a:t>
                      </a:r>
                    </a:p>
                  </a:txBody>
                  <a:tcPr marL="17780"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공동주택용지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 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공공지원민간임대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89620434"/>
                  </a:ext>
                </a:extLst>
              </a:tr>
              <a:tr h="227641">
                <a:tc vMerge="1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300-3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대 일원</a:t>
                      </a: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861.0</a:t>
                      </a:r>
                    </a:p>
                  </a:txBody>
                  <a:tcPr marL="17780"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공원용지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 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기부채납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96794464"/>
                  </a:ext>
                </a:extLst>
              </a:tr>
              <a:tr h="227641"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도로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15,104.0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15,104.0</a:t>
                      </a:r>
                    </a:p>
                  </a:txBody>
                  <a:tcPr marR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7179312"/>
                  </a:ext>
                </a:extLst>
              </a:tr>
            </a:tbl>
          </a:graphicData>
        </a:graphic>
      </p:graphicFrame>
      <p:grpSp>
        <p:nvGrpSpPr>
          <p:cNvPr id="63" name="그룹 62">
            <a:extLst>
              <a:ext uri="{FF2B5EF4-FFF2-40B4-BE49-F238E27FC236}">
                <a16:creationId xmlns:a16="http://schemas.microsoft.com/office/drawing/2014/main" xmlns="" id="{225BAB64-92FC-A042-859A-A68FFCAF5CE6}"/>
              </a:ext>
            </a:extLst>
          </p:cNvPr>
          <p:cNvGrpSpPr/>
          <p:nvPr/>
        </p:nvGrpSpPr>
        <p:grpSpPr>
          <a:xfrm>
            <a:off x="435677" y="4588622"/>
            <a:ext cx="4222049" cy="230832"/>
            <a:chOff x="330995" y="1701208"/>
            <a:chExt cx="5807312" cy="230832"/>
          </a:xfrm>
        </p:grpSpPr>
        <p:sp>
          <p:nvSpPr>
            <p:cNvPr id="64" name="Text Box 13">
              <a:extLst>
                <a:ext uri="{FF2B5EF4-FFF2-40B4-BE49-F238E27FC236}">
                  <a16:creationId xmlns:a16="http://schemas.microsoft.com/office/drawing/2014/main" xmlns="" id="{14B37FE7-D02F-0615-A11D-CE9C4AC7F4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047" y="1701208"/>
              <a:ext cx="5655260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변경</a:t>
              </a:r>
              <a:endParaRPr lang="en-US" altLang="ko-KR" sz="1500" dirty="0">
                <a:solidFill>
                  <a:srgbClr val="0070C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sym typeface="Wingdings"/>
              </a:endParaRPr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xmlns="" id="{BAA7C225-A057-3BC6-64F4-0936C635A63D}"/>
                </a:ext>
              </a:extLst>
            </p:cNvPr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AA798075-26C7-ED0D-47BA-C2CCD2C757E2}"/>
              </a:ext>
            </a:extLst>
          </p:cNvPr>
          <p:cNvSpPr txBox="1"/>
          <p:nvPr/>
        </p:nvSpPr>
        <p:spPr>
          <a:xfrm>
            <a:off x="464252" y="4960129"/>
            <a:ext cx="89457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4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해당 내용 삭제</a:t>
            </a:r>
            <a:endParaRPr lang="en-US" altLang="ko-KR" sz="1400" kern="1200" spc="0" baseline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1" name="Text Box 13"/>
          <p:cNvSpPr txBox="1">
            <a:spLocks noChangeArrowheads="1"/>
          </p:cNvSpPr>
          <p:nvPr/>
        </p:nvSpPr>
        <p:spPr bwMode="auto">
          <a:xfrm>
            <a:off x="609106" y="1257485"/>
            <a:ext cx="8588234" cy="23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550" dirty="0">
                <a:latin typeface="08서울남산체 M"/>
                <a:ea typeface="KoPub돋움체 Bold" panose="00000800000000000000" pitchFamily="2" charset="-127"/>
              </a:rPr>
              <a:t>1)</a:t>
            </a:r>
            <a:r>
              <a:rPr lang="ko-KR" altLang="en-US" sz="1550" dirty="0">
                <a:latin typeface="08서울남산체 M"/>
                <a:ea typeface="KoPub돋움체 Bold" panose="00000800000000000000" pitchFamily="2" charset="-127"/>
              </a:rPr>
              <a:t> 공공지원민간임대주택 또는 </a:t>
            </a:r>
            <a:r>
              <a:rPr lang="ko-KR" altLang="en-US" sz="1550" dirty="0" err="1">
                <a:latin typeface="08서울남산체 M"/>
                <a:ea typeface="KoPub돋움체 Bold" panose="00000800000000000000" pitchFamily="2" charset="-127"/>
              </a:rPr>
              <a:t>임대관리</a:t>
            </a:r>
            <a:r>
              <a:rPr lang="ko-KR" altLang="en-US" sz="1550" dirty="0">
                <a:latin typeface="08서울남산체 M"/>
                <a:ea typeface="KoPub돋움체 Bold" panose="00000800000000000000" pitchFamily="2" charset="-127"/>
              </a:rPr>
              <a:t> </a:t>
            </a:r>
            <a:r>
              <a:rPr lang="ko-KR" altLang="en-US" sz="1550" dirty="0" err="1">
                <a:latin typeface="08서울남산체 M"/>
                <a:ea typeface="KoPub돋움체 Bold" panose="00000800000000000000" pitchFamily="2" charset="-127"/>
              </a:rPr>
              <a:t>위탁주택에</a:t>
            </a:r>
            <a:r>
              <a:rPr lang="ko-KR" altLang="en-US" sz="1550" dirty="0">
                <a:latin typeface="08서울남산체 M"/>
                <a:ea typeface="KoPub돋움체 Bold" panose="00000800000000000000" pitchFamily="2" charset="-127"/>
              </a:rPr>
              <a:t> 관한 </a:t>
            </a:r>
            <a:r>
              <a:rPr lang="ko-KR" altLang="en-US" sz="1550" dirty="0" err="1">
                <a:latin typeface="08서울남산체 M"/>
                <a:ea typeface="KoPub돋움체 Bold" panose="00000800000000000000" pitchFamily="2" charset="-127"/>
              </a:rPr>
              <a:t>획지별</a:t>
            </a:r>
            <a:r>
              <a:rPr lang="ko-KR" altLang="en-US" sz="1550" dirty="0">
                <a:latin typeface="08서울남산체 M"/>
                <a:ea typeface="KoPub돋움체 Bold" panose="00000800000000000000" pitchFamily="2" charset="-127"/>
              </a:rPr>
              <a:t> 토지이용계획</a:t>
            </a:r>
            <a:r>
              <a:rPr lang="en-US" altLang="ko-KR" sz="1550" dirty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rPr>
              <a:t>(</a:t>
            </a:r>
            <a:r>
              <a:rPr lang="ko-KR" altLang="en-US" sz="1550" dirty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rPr>
              <a:t>변경</a:t>
            </a:r>
            <a:r>
              <a:rPr lang="en-US" altLang="ko-KR" sz="1550" dirty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rPr>
              <a:t>)</a:t>
            </a:r>
            <a:endParaRPr lang="ko-KR" altLang="en-US" sz="1550" dirty="0">
              <a:solidFill>
                <a:srgbClr val="0000FF"/>
              </a:solidFill>
              <a:latin typeface="08서울남산체 M"/>
              <a:ea typeface="KoPub돋움체 Bold" panose="00000800000000000000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1389A55-1AA6-AB02-C339-D447AFD803C8}"/>
              </a:ext>
            </a:extLst>
          </p:cNvPr>
          <p:cNvSpPr txBox="1"/>
          <p:nvPr/>
        </p:nvSpPr>
        <p:spPr>
          <a:xfrm>
            <a:off x="493124" y="5252953"/>
            <a:ext cx="92056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※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변경 사유 </a:t>
            </a:r>
            <a:r>
              <a:rPr lang="en-US" altLang="ko-KR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공공지원민간임대주택 공급의 일반분양 </a:t>
            </a:r>
            <a:r>
              <a:rPr lang="ko-KR" altLang="en-US" sz="1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전환으로「민간임대주택에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관한 </a:t>
            </a:r>
            <a:r>
              <a:rPr lang="ko-KR" altLang="en-US" sz="1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특별법」제</a:t>
            </a:r>
            <a:r>
              <a:rPr lang="en-US" altLang="ko-KR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조제</a:t>
            </a:r>
            <a:r>
              <a:rPr lang="en-US" altLang="ko-KR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4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호에 따른 공공지원민간임대주택 공급 </a:t>
            </a:r>
            <a:r>
              <a:rPr lang="ko-KR" altLang="en-US" sz="1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계획내용의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삭제</a:t>
            </a:r>
          </a:p>
        </p:txBody>
      </p:sp>
    </p:spTree>
    <p:extLst>
      <p:ext uri="{BB962C8B-B14F-4D97-AF65-F5344CB8AC3E}">
        <p14:creationId xmlns:p14="http://schemas.microsoft.com/office/powerpoint/2010/main" val="3030595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9496426" y="6233002"/>
            <a:ext cx="290512" cy="153888"/>
          </a:xfrm>
        </p:spPr>
        <p:txBody>
          <a:bodyPr/>
          <a:lstStyle/>
          <a:p>
            <a:pPr lvl="0">
              <a:defRPr/>
            </a:pPr>
            <a:fld id="{6B2A2399-5962-4BEC-B495-F34522429B31}" type="slidenum">
              <a:rPr lang="en-US" altLang="ko-KR"/>
              <a:pPr lvl="0">
                <a:defRPr/>
              </a:pPr>
              <a:t>10</a:t>
            </a:fld>
            <a:endParaRPr lang="en-US" altLang="ko-KR"/>
          </a:p>
        </p:txBody>
      </p:sp>
      <p:grpSp>
        <p:nvGrpSpPr>
          <p:cNvPr id="12" name="그룹 11"/>
          <p:cNvGrpSpPr/>
          <p:nvPr/>
        </p:nvGrpSpPr>
        <p:grpSpPr>
          <a:xfrm>
            <a:off x="296432" y="915357"/>
            <a:ext cx="8900908" cy="280697"/>
            <a:chOff x="296432" y="1000970"/>
            <a:chExt cx="8900908" cy="280697"/>
          </a:xfrm>
          <a:noFill/>
        </p:grpSpPr>
        <p:sp>
          <p:nvSpPr>
            <p:cNvPr id="5" name="Text Box 13"/>
            <p:cNvSpPr txBox="1">
              <a:spLocks noChangeArrowheads="1"/>
            </p:cNvSpPr>
            <p:nvPr/>
          </p:nvSpPr>
          <p:spPr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600">
                  <a:latin typeface="08서울남산체 M"/>
                  <a:ea typeface="KoPub돋움체 Bold"/>
                </a:rPr>
                <a:t>「민간임대주택에 관한 특별법」제</a:t>
              </a:r>
              <a:r>
                <a:rPr lang="en-US" altLang="ko-KR" sz="1600">
                  <a:latin typeface="08서울남산체 M"/>
                  <a:ea typeface="KoPub돋움체 Bold"/>
                </a:rPr>
                <a:t>2</a:t>
              </a:r>
              <a:r>
                <a:rPr lang="ko-KR" altLang="en-US" sz="1600">
                  <a:latin typeface="08서울남산체 M"/>
                  <a:ea typeface="KoPub돋움체 Bold"/>
                </a:rPr>
                <a:t>조제</a:t>
              </a:r>
              <a:r>
                <a:rPr lang="en-US" altLang="ko-KR" sz="1600">
                  <a:latin typeface="08서울남산체 M"/>
                  <a:ea typeface="KoPub돋움체 Bold"/>
                </a:rPr>
                <a:t>4</a:t>
              </a:r>
              <a:r>
                <a:rPr lang="ko-KR" altLang="en-US" sz="1600">
                  <a:latin typeface="08서울남산체 M"/>
                  <a:ea typeface="KoPub돋움체 Bold"/>
                </a:rPr>
                <a:t>호에 따른 공공지원민간임대주택 공급 계획</a:t>
              </a:r>
              <a:r>
                <a:rPr lang="en-US" altLang="ko-KR" sz="1600">
                  <a:solidFill>
                    <a:srgbClr val="0000FF"/>
                  </a:solidFill>
                  <a:latin typeface="08서울남산체 M"/>
                  <a:ea typeface="KoPub돋움체 Bold"/>
                </a:rPr>
                <a:t>(</a:t>
              </a:r>
              <a:r>
                <a:rPr lang="ko-KR" altLang="en-US" sz="1600">
                  <a:solidFill>
                    <a:srgbClr val="0000FF"/>
                  </a:solidFill>
                  <a:latin typeface="08서울남산체 M"/>
                  <a:ea typeface="KoPub돋움체 Bold"/>
                </a:rPr>
                <a:t>변경</a:t>
              </a:r>
              <a:r>
                <a:rPr lang="en-US" altLang="ko-KR" sz="1600">
                  <a:solidFill>
                    <a:srgbClr val="0000FF"/>
                  </a:solidFill>
                  <a:latin typeface="08서울남산체 M"/>
                  <a:ea typeface="KoPub돋움체 Bold"/>
                </a:rPr>
                <a:t>)</a:t>
              </a:r>
              <a:endParaRPr lang="ko-KR" altLang="en-US" sz="1600">
                <a:solidFill>
                  <a:srgbClr val="0000FF"/>
                </a:solidFill>
                <a:latin typeface="08서울남산체 M"/>
                <a:ea typeface="KoPub돋움체 Bold"/>
              </a:endParaRPr>
            </a:p>
          </p:txBody>
        </p:sp>
        <p:pic>
          <p:nvPicPr>
            <p:cNvPr id="8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 rotWithShape="1">
            <a:blip r:embed="rId2">
              <a:grayscl/>
            </a:blip>
            <a:srcRect/>
            <a:stretch>
              <a:fillRect/>
            </a:stretch>
          </p:blipFill>
          <p:spPr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/>
            </a:ln>
          </p:spPr>
        </p:pic>
      </p:grpSp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106700" y="-544372"/>
            <a:ext cx="1733550" cy="381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/>
                <a:ea typeface="KoPub돋움체 Bold"/>
              </a:defRPr>
            </a:lvl1pPr>
          </a:lstStyle>
          <a:p>
            <a:pPr lvl="0">
              <a:defRPr/>
            </a:pPr>
            <a:r>
              <a:rPr lang="en-US" altLang="ko-KR"/>
              <a:t>02</a:t>
            </a:r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895407" y="291617"/>
            <a:ext cx="5312446" cy="408642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lvl="0">
              <a:defRPr/>
            </a:pPr>
            <a:r>
              <a:rPr lang="ko-KR" altLang="en-US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정비계획 결정 변경</a:t>
            </a:r>
            <a:r>
              <a:rPr lang="en-US" altLang="ko-KR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(</a:t>
            </a:r>
            <a:r>
              <a:rPr lang="ko-KR" altLang="en-US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안</a:t>
            </a:r>
            <a:r>
              <a:rPr lang="en-US" altLang="ko-KR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)</a:t>
            </a:r>
            <a:endParaRPr lang="ko-KR" altLang="en-US" sz="2000" spc="-100" baseline="0">
              <a:solidFill>
                <a:schemeClr val="bg1"/>
              </a:solidFill>
              <a:latin typeface="KoPub돋움체 Bold"/>
              <a:ea typeface="KoPub돋움체 Bold"/>
              <a:cs typeface="+mn-cs"/>
            </a:endParaRPr>
          </a:p>
        </p:txBody>
      </p:sp>
      <p:graphicFrame>
        <p:nvGraphicFramePr>
          <p:cNvPr id="62" name="표 61"/>
          <p:cNvGraphicFramePr>
            <a:graphicFrameLocks noGrp="1"/>
          </p:cNvGraphicFramePr>
          <p:nvPr/>
        </p:nvGraphicFramePr>
        <p:xfrm>
          <a:off x="380998" y="1895723"/>
          <a:ext cx="9342599" cy="2278101"/>
        </p:xfrm>
        <a:graphic>
          <a:graphicData uri="http://schemas.openxmlformats.org/drawingml/2006/table">
            <a:tbl>
              <a:tblPr/>
              <a:tblGrid>
                <a:gridCol w="1879370"/>
                <a:gridCol w="1879370"/>
                <a:gridCol w="1693026"/>
                <a:gridCol w="1693026"/>
                <a:gridCol w="1693026"/>
                <a:gridCol w="504781"/>
              </a:tblGrid>
              <a:tr h="327039"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건립규모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기준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세대수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세대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비고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</a:tr>
              <a:tr h="325177">
                <a:tc row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합계</a:t>
                      </a: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altLang="ko-KR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1,683 (100%)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endParaRPr 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25177">
                <a:tc v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조합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공공임대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공공지원민간임대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25177">
                <a:tc v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en-US" altLang="ko-KR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327(19.43%)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86(5.11%)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1,270(75.46%)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25177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전용면적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60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총 세대수의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8.5%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이상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243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86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662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25177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전용면적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60~85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이하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총 세대수의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40%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이상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84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608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25177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전용면적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85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㎡ 초과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63" name="그룹 62"/>
          <p:cNvGrpSpPr/>
          <p:nvPr/>
        </p:nvGrpSpPr>
        <p:grpSpPr>
          <a:xfrm>
            <a:off x="435676" y="4584037"/>
            <a:ext cx="547924" cy="230832"/>
            <a:chOff x="330995" y="1701207"/>
            <a:chExt cx="632345" cy="230832"/>
          </a:xfrm>
        </p:grpSpPr>
        <p:sp>
          <p:nvSpPr>
            <p:cNvPr id="64" name="Text Box 13"/>
            <p:cNvSpPr txBox="1">
              <a:spLocks noChangeArrowheads="1"/>
            </p:cNvSpPr>
            <p:nvPr/>
          </p:nvSpPr>
          <p:spPr>
            <a:xfrm>
              <a:off x="483046" y="1701207"/>
              <a:ext cx="480293" cy="2308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ko-KR" altLang="en-US" sz="1500">
                  <a:latin typeface="KoPub돋움체 Bold"/>
                  <a:ea typeface="KoPub돋움체 Bold"/>
                  <a:sym typeface="Wingdings"/>
                </a:rPr>
                <a:t>변경</a:t>
              </a:r>
              <a:endParaRPr lang="en-US" altLang="ko-KR" sz="1500">
                <a:solidFill>
                  <a:srgbClr val="0070C0"/>
                </a:solidFill>
                <a:latin typeface="KoPub돋움체 Bold"/>
                <a:ea typeface="KoPub돋움체 Bold"/>
                <a:sym typeface="Wingdings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464252" y="4955545"/>
            <a:ext cx="89457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indent="-85725">
              <a:buFont typeface="Arial"/>
              <a:buChar char="•"/>
              <a:defRPr/>
            </a:pPr>
            <a:r>
              <a:rPr lang="ko-KR" altLang="en-US" sz="1400" kern="1200" spc="0" baseline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/>
                <a:ea typeface="KoPub돋움체 Medium"/>
              </a:rPr>
              <a:t> 해당 내용 삭제</a:t>
            </a:r>
            <a:endParaRPr lang="en-US" altLang="ko-KR" sz="1400" kern="1200" spc="0" baseline="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KoPub돋움체 Medium"/>
              <a:ea typeface="KoPub돋움체 Medium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435677" y="1574680"/>
            <a:ext cx="4222049" cy="230832"/>
            <a:chOff x="330995" y="1701208"/>
            <a:chExt cx="5807312" cy="230832"/>
          </a:xfrm>
        </p:grpSpPr>
        <p:sp>
          <p:nvSpPr>
            <p:cNvPr id="18" name="Text Box 13"/>
            <p:cNvSpPr txBox="1">
              <a:spLocks noChangeArrowheads="1"/>
            </p:cNvSpPr>
            <p:nvPr/>
          </p:nvSpPr>
          <p:spPr>
            <a:xfrm>
              <a:off x="483047" y="1701208"/>
              <a:ext cx="5655260" cy="2308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ko-KR" altLang="en-US" sz="1500">
                  <a:latin typeface="KoPub돋움체 Bold"/>
                  <a:ea typeface="KoPub돋움체 Bold"/>
                  <a:sym typeface="Wingdings"/>
                </a:rPr>
                <a:t>기정</a:t>
              </a:r>
              <a:endParaRPr lang="en-US" altLang="ko-KR" sz="1500">
                <a:solidFill>
                  <a:srgbClr val="0070C0"/>
                </a:solidFill>
                <a:latin typeface="KoPub돋움체 Bold"/>
                <a:ea typeface="KoPub돋움체 Bold"/>
                <a:sym typeface="Wingdings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0" name="Text Box 13"/>
          <p:cNvSpPr txBox="1">
            <a:spLocks noChangeArrowheads="1"/>
          </p:cNvSpPr>
          <p:nvPr/>
        </p:nvSpPr>
        <p:spPr>
          <a:xfrm>
            <a:off x="609106" y="1266825"/>
            <a:ext cx="8588234" cy="2381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 anchor="ctr">
            <a:spAutoFit/>
          </a:bodyPr>
          <a:lstStyle/>
          <a:p>
            <a:pPr latinLnBrk="0">
              <a:defRPr/>
            </a:pPr>
            <a:r>
              <a:rPr lang="en-US" altLang="ko-KR" sz="1550">
                <a:latin typeface="08서울남산체 M"/>
                <a:ea typeface="KoPub돋움체 Bold"/>
              </a:rPr>
              <a:t>2) </a:t>
            </a:r>
            <a:r>
              <a:rPr lang="ko-KR" altLang="en-US" sz="1550" spc="-100">
                <a:latin typeface="08서울남산체 M"/>
                <a:ea typeface="KoPub돋움체 Bold"/>
              </a:rPr>
              <a:t>건설하는 주택 전체 세대수에서 공공지원 민간임대주택 또는 임대관리 위탁주택이 차지하는 비율</a:t>
            </a:r>
            <a:r>
              <a:rPr lang="en-US" altLang="ko-KR" sz="1550" spc="-100">
                <a:solidFill>
                  <a:srgbClr val="0000FF"/>
                </a:solidFill>
                <a:latin typeface="08서울남산체 M"/>
                <a:ea typeface="KoPub돋움체 Bold"/>
              </a:rPr>
              <a:t>(</a:t>
            </a:r>
            <a:r>
              <a:rPr lang="ko-KR" altLang="en-US" sz="1550" spc="-100">
                <a:solidFill>
                  <a:srgbClr val="0000FF"/>
                </a:solidFill>
                <a:latin typeface="08서울남산체 M"/>
                <a:ea typeface="KoPub돋움체 Bold"/>
              </a:rPr>
              <a:t>변경</a:t>
            </a:r>
            <a:r>
              <a:rPr lang="en-US" altLang="ko-KR" sz="1550" spc="-100">
                <a:solidFill>
                  <a:srgbClr val="0000FF"/>
                </a:solidFill>
                <a:latin typeface="08서울남산체 M"/>
                <a:ea typeface="KoPub돋움체 Bold"/>
              </a:rPr>
              <a:t>)</a:t>
            </a:r>
            <a:endParaRPr lang="ko-KR" altLang="en-US" sz="1500" spc="-100">
              <a:solidFill>
                <a:srgbClr val="0000FF"/>
              </a:solidFill>
              <a:latin typeface="08서울남산체 M"/>
              <a:ea typeface="KoPub돋움체 Bold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3124" y="5252953"/>
            <a:ext cx="92056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※</a:t>
            </a:r>
            <a:r>
              <a:rPr lang="ko-KR" altLang="en-US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변경 사유 </a:t>
            </a:r>
            <a:r>
              <a:rPr lang="en-US" altLang="ko-KR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: </a:t>
            </a:r>
            <a:r>
              <a:rPr lang="ko-KR" altLang="en-US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공공지원민간임대주택 공급의 일반분양 전환으로「민간임대주택에 관한 특별법」제</a:t>
            </a:r>
            <a:r>
              <a:rPr lang="en-US" altLang="ko-KR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2</a:t>
            </a:r>
            <a:r>
              <a:rPr lang="ko-KR" altLang="en-US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조제</a:t>
            </a:r>
            <a:r>
              <a:rPr lang="en-US" altLang="ko-KR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4</a:t>
            </a:r>
            <a:r>
              <a:rPr lang="ko-KR" altLang="en-US" sz="1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호에 따른 공공지원민간임대주택 공급 계획내용의 삭제</a:t>
            </a:r>
            <a:endParaRPr lang="ko-KR" altLang="en-US" sz="1100">
              <a:solidFill>
                <a:srgbClr val="0000FF"/>
              </a:solidFill>
              <a:latin typeface="KoPub돋움체 Bold"/>
              <a:ea typeface="KoPub돋움체 Bold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6B2A2399-5962-4BEC-B495-F34522429B31}" type="slidenum">
              <a:rPr lang="en-US" altLang="ko-KR"/>
              <a:pPr lvl="0">
                <a:defRPr/>
              </a:pPr>
              <a:t>11</a:t>
            </a:fld>
            <a:endParaRPr lang="en-US" altLang="ko-KR"/>
          </a:p>
        </p:txBody>
      </p:sp>
      <p:grpSp>
        <p:nvGrpSpPr>
          <p:cNvPr id="12" name="그룹 11"/>
          <p:cNvGrpSpPr/>
          <p:nvPr/>
        </p:nvGrpSpPr>
        <p:grpSpPr>
          <a:xfrm>
            <a:off x="296432" y="915357"/>
            <a:ext cx="8900908" cy="280697"/>
            <a:chOff x="296432" y="1000970"/>
            <a:chExt cx="8900908" cy="280697"/>
          </a:xfrm>
          <a:noFill/>
        </p:grpSpPr>
        <p:sp>
          <p:nvSpPr>
            <p:cNvPr id="5" name="Text Box 13"/>
            <p:cNvSpPr txBox="1">
              <a:spLocks noChangeArrowheads="1"/>
            </p:cNvSpPr>
            <p:nvPr/>
          </p:nvSpPr>
          <p:spPr>
            <a:xfrm>
              <a:off x="609106" y="1018208"/>
              <a:ext cx="8588234" cy="246221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ko-KR" altLang="en-US" sz="1600">
                  <a:latin typeface="08서울남산체 M"/>
                  <a:ea typeface="KoPub돋움체 Bold"/>
                  <a:sym typeface="Wingdings"/>
                </a:rPr>
                <a:t>가구 및 획지에 관한 계획</a:t>
              </a:r>
              <a:r>
                <a:rPr lang="en-US" altLang="ko-KR" sz="1600">
                  <a:solidFill>
                    <a:srgbClr val="0000FF"/>
                  </a:solidFill>
                  <a:latin typeface="08서울남산체 M"/>
                  <a:ea typeface="KoPub돋움체 Bold"/>
                  <a:sym typeface="Wingdings"/>
                </a:rPr>
                <a:t>(</a:t>
              </a:r>
              <a:r>
                <a:rPr lang="ko-KR" altLang="en-US" sz="1600">
                  <a:solidFill>
                    <a:srgbClr val="0000FF"/>
                  </a:solidFill>
                  <a:latin typeface="08서울남산체 M"/>
                  <a:ea typeface="KoPub돋움체 Bold"/>
                  <a:sym typeface="Wingdings"/>
                </a:rPr>
                <a:t>변경</a:t>
              </a:r>
              <a:r>
                <a:rPr lang="en-US" altLang="ko-KR" sz="1600">
                  <a:solidFill>
                    <a:srgbClr val="0000FF"/>
                  </a:solidFill>
                  <a:latin typeface="08서울남산체 M"/>
                  <a:ea typeface="KoPub돋움체 Bold"/>
                  <a:sym typeface="Wingdings"/>
                </a:rPr>
                <a:t>)</a:t>
              </a:r>
              <a:endParaRPr lang="en-US" altLang="ko-KR" sz="1600">
                <a:solidFill>
                  <a:srgbClr val="0000FF"/>
                </a:solidFill>
                <a:latin typeface="KoPub돋움체 Bold"/>
                <a:ea typeface="KoPub돋움체 Bold"/>
                <a:sym typeface="Wingdings"/>
              </a:endParaRPr>
            </a:p>
          </p:txBody>
        </p:sp>
        <p:pic>
          <p:nvPicPr>
            <p:cNvPr id="8" name="Picture 4" descr="D:\타부서업무지원\1부\노후관 갱생공법-PPT\삽도\아이콘-03.png"/>
            <p:cNvPicPr>
              <a:picLocks noChangeAspect="1" noChangeArrowheads="1"/>
            </p:cNvPicPr>
            <p:nvPr/>
          </p:nvPicPr>
          <p:blipFill rotWithShape="1">
            <a:blip r:embed="rId3">
              <a:grayscl/>
            </a:blip>
            <a:srcRect/>
            <a:stretch>
              <a:fillRect/>
            </a:stretch>
          </p:blipFill>
          <p:spPr>
            <a:xfrm>
              <a:off x="296432" y="1000970"/>
              <a:ext cx="278490" cy="280697"/>
            </a:xfrm>
            <a:prstGeom prst="rect">
              <a:avLst/>
            </a:prstGeom>
            <a:grpFill/>
            <a:ln w="9525">
              <a:noFill/>
              <a:miter/>
            </a:ln>
          </p:spPr>
        </p:pic>
      </p:grpSp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106700" y="-544372"/>
            <a:ext cx="1733550" cy="381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/>
                <a:ea typeface="KoPub돋움체 Bold"/>
              </a:defRPr>
            </a:lvl1pPr>
          </a:lstStyle>
          <a:p>
            <a:pPr lvl="0">
              <a:defRPr/>
            </a:pPr>
            <a:r>
              <a:rPr lang="en-US" altLang="ko-KR"/>
              <a:t>02</a:t>
            </a:r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895407" y="291617"/>
            <a:ext cx="5312446" cy="408642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lvl="0">
              <a:defRPr/>
            </a:pPr>
            <a:r>
              <a:rPr lang="ko-KR" altLang="en-US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정비계획 결정 변경</a:t>
            </a:r>
            <a:r>
              <a:rPr lang="en-US" altLang="ko-KR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(</a:t>
            </a:r>
            <a:r>
              <a:rPr lang="ko-KR" altLang="en-US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안</a:t>
            </a:r>
            <a:r>
              <a:rPr lang="en-US" altLang="ko-KR" sz="2000" spc="-100">
                <a:solidFill>
                  <a:schemeClr val="bg1"/>
                </a:solidFill>
                <a:latin typeface="KoPub돋움체 Bold"/>
                <a:ea typeface="KoPub돋움체 Bold"/>
                <a:cs typeface="+mn-cs"/>
              </a:rPr>
              <a:t>)</a:t>
            </a:r>
            <a:endParaRPr lang="ko-KR" altLang="en-US" sz="2000" spc="-100" baseline="0">
              <a:solidFill>
                <a:schemeClr val="bg1"/>
              </a:solidFill>
              <a:latin typeface="KoPub돋움체 Bold"/>
              <a:ea typeface="KoPub돋움체 Bold"/>
              <a:cs typeface="+mn-cs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381000" y="1274764"/>
          <a:ext cx="5296574" cy="4830475"/>
        </p:xfrm>
        <a:graphic>
          <a:graphicData uri="http://schemas.openxmlformats.org/drawingml/2006/table">
            <a:tbl>
              <a:tblPr/>
              <a:tblGrid>
                <a:gridCol w="317090"/>
                <a:gridCol w="403123"/>
                <a:gridCol w="599768"/>
                <a:gridCol w="363793"/>
                <a:gridCol w="1297858"/>
                <a:gridCol w="619433"/>
                <a:gridCol w="292755"/>
                <a:gridCol w="1402754"/>
              </a:tblGrid>
              <a:tr h="198516"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구분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가구</a:t>
                      </a:r>
                    </a:p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번호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면적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획지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5C5C5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2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5C5C5C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비고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323017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획지번호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위치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면적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475189">
                <a:tc rowSpan="9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변경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계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84,845.0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84,845.0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552511">
                <a:tc v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BL-1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58,587.0</a:t>
                      </a: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274-41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대 일원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53,701.0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기정</a:t>
                      </a: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공동주택용지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 </a:t>
                      </a:r>
                    </a:p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조합 및 공공임대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,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공공지원민간임대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490801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</a:t>
                      </a: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공동주택용지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24356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237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대 일원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544.0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유치원시설</a:t>
                      </a: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37685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3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236-2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대 일원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4,342.0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공원용지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 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기부채납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574647">
                <a:tc v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BL-2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11,154.0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300-11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대 일원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10,293.0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기정</a:t>
                      </a: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 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공동주택용지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공공지원민간임대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574647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변경</a:t>
                      </a: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공동주택용지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7685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원동 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300-3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대 일원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861.0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공원용지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2 (</a:t>
                      </a: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기부채납</a:t>
                      </a:r>
                      <a:r>
                        <a:rPr lang="en-US" altLang="ko-KR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526" marR="1752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  <a:tr h="475189">
                <a:tc vMerge="1"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/>
                          <a:ea typeface="KoPub돋움체 Bold"/>
                          <a:cs typeface="+mn-cs"/>
                        </a:rPr>
                        <a:t>도로</a:t>
                      </a:r>
                      <a:endParaRPr lang="ko-KR" altLang="en-US" sz="1100" kern="1200" spc="0" baseline="0">
                        <a:solidFill>
                          <a:schemeClr val="tx1"/>
                        </a:solidFill>
                        <a:latin typeface="KoPub돋움체 Bold"/>
                        <a:ea typeface="KoPub돋움체 Bold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15,104.0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47740" algn="r"/>
                          <a:tab pos="6096000" algn="l"/>
                        </a:tabLs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-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1200" spc="0" baseline="0">
                          <a:ln w="9525"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/>
                          <a:ea typeface="KoPub돋움체 Medium"/>
                          <a:cs typeface="+mn-cs"/>
                        </a:rPr>
                        <a:t>15,104.0</a:t>
                      </a:r>
                      <a:endParaRPr lang="en-US" sz="1100" kern="1200" spc="0" baseline="0"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17780" marR="1778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100" kern="1200" spc="0" baseline="0">
                        <a:ln w="9525"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/>
                        <a:ea typeface="KoPub돋움체 Medium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5"/>
          <a:srcRect l="380" t="20080" r="1370" b="9240"/>
          <a:stretch>
            <a:fillRect/>
          </a:stretch>
        </p:blipFill>
        <p:spPr>
          <a:xfrm rot="16200000">
            <a:off x="5283204" y="1993898"/>
            <a:ext cx="4886962" cy="3672838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21" name="그룹 20"/>
          <p:cNvGrpSpPr/>
          <p:nvPr/>
        </p:nvGrpSpPr>
        <p:grpSpPr>
          <a:xfrm>
            <a:off x="5890266" y="1094595"/>
            <a:ext cx="3672838" cy="230832"/>
            <a:chOff x="330995" y="1701208"/>
            <a:chExt cx="5051888" cy="230832"/>
          </a:xfrm>
        </p:grpSpPr>
        <p:sp>
          <p:nvSpPr>
            <p:cNvPr id="22" name="Text Box 13"/>
            <p:cNvSpPr txBox="1">
              <a:spLocks noChangeArrowheads="1"/>
            </p:cNvSpPr>
            <p:nvPr/>
          </p:nvSpPr>
          <p:spPr>
            <a:xfrm>
              <a:off x="483047" y="1701208"/>
              <a:ext cx="4899836" cy="2308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ko-KR" altLang="en-US" sz="1500">
                  <a:latin typeface="KoPub돋움체 Bold"/>
                  <a:ea typeface="KoPub돋움체 Bold"/>
                  <a:sym typeface="Wingdings"/>
                </a:rPr>
                <a:t>가구 및 획지에 관한 결정도</a:t>
              </a:r>
              <a:r>
                <a:rPr lang="en-US" altLang="ko-KR" sz="1500">
                  <a:latin typeface="KoPub돋움체 Bold"/>
                  <a:ea typeface="KoPub돋움체 Bold"/>
                  <a:sym typeface="Wingdings"/>
                </a:rPr>
                <a:t>(</a:t>
              </a:r>
              <a:r>
                <a:rPr lang="ko-KR" altLang="en-US" sz="1500">
                  <a:latin typeface="KoPub돋움체 Bold"/>
                  <a:ea typeface="KoPub돋움체 Bold"/>
                  <a:sym typeface="Wingdings"/>
                </a:rPr>
                <a:t>변경없음</a:t>
              </a:r>
              <a:r>
                <a:rPr lang="en-US" altLang="ko-KR" sz="1500">
                  <a:latin typeface="KoPub돋움체 Bold"/>
                  <a:ea typeface="KoPub돋움체 Bold"/>
                  <a:sym typeface="Wingdings"/>
                </a:rPr>
                <a:t>)</a:t>
              </a:r>
              <a:endParaRPr lang="en-US" altLang="ko-KR" sz="1500">
                <a:solidFill>
                  <a:srgbClr val="0070C0"/>
                </a:solidFill>
                <a:latin typeface="KoPub돋움체 Bold"/>
                <a:ea typeface="KoPub돋움체 Bold"/>
                <a:sym typeface="Wingdings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7006387" y="3527090"/>
            <a:ext cx="54694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200" b="1"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BL-1</a:t>
            </a:r>
          </a:p>
          <a:p>
            <a:pPr algn="ctr">
              <a:defRPr/>
            </a:pPr>
            <a:r>
              <a:rPr lang="en-US" altLang="ko-KR" sz="1100" b="1">
                <a:latin typeface="KoPub돋움체 Bold"/>
                <a:ea typeface="KoPub돋움체 Bold"/>
                <a:cs typeface="+mn-cs"/>
              </a:rPr>
              <a:t>-1</a:t>
            </a:r>
            <a:endParaRPr lang="ko-KR" altLang="en-US" sz="1100" b="1">
              <a:latin typeface="KoPub돋움체 Bold"/>
              <a:ea typeface="KoPub돋움체 Bold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279859" y="5279690"/>
            <a:ext cx="54694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200" b="1"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BL-2</a:t>
            </a:r>
          </a:p>
          <a:p>
            <a:pPr algn="ctr">
              <a:defRPr/>
            </a:pPr>
            <a:r>
              <a:rPr lang="en-US" altLang="ko-KR" sz="1100" b="1">
                <a:latin typeface="KoPub돋움체 Bold"/>
                <a:ea typeface="KoPub돋움체 Bold"/>
                <a:cs typeface="+mn-cs"/>
              </a:rPr>
              <a:t>-1</a:t>
            </a:r>
            <a:endParaRPr lang="ko-KR" altLang="en-US" sz="1100" b="1">
              <a:latin typeface="KoPub돋움체 Bold"/>
              <a:ea typeface="KoPub돋움체 Bold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32914" y="4614800"/>
            <a:ext cx="54694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200" b="1"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BL-2</a:t>
            </a:r>
          </a:p>
          <a:p>
            <a:pPr algn="ctr">
              <a:defRPr/>
            </a:pPr>
            <a:r>
              <a:rPr lang="en-US" altLang="ko-KR" sz="1100" b="1">
                <a:latin typeface="KoPub돋움체 Bold"/>
                <a:ea typeface="KoPub돋움체 Bold"/>
                <a:cs typeface="+mn-cs"/>
              </a:rPr>
              <a:t>-2</a:t>
            </a:r>
            <a:endParaRPr lang="ko-KR" altLang="en-US" sz="1100" b="1">
              <a:latin typeface="KoPub돋움체 Bold"/>
              <a:ea typeface="KoPub돋움체 Bold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95979" y="3314616"/>
            <a:ext cx="54694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200" b="1"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BL-1</a:t>
            </a:r>
          </a:p>
          <a:p>
            <a:pPr algn="ctr">
              <a:defRPr/>
            </a:pPr>
            <a:r>
              <a:rPr lang="en-US" altLang="ko-KR" sz="1100" b="1">
                <a:latin typeface="KoPub돋움체 Bold"/>
                <a:ea typeface="KoPub돋움체 Bold"/>
                <a:cs typeface="+mn-cs"/>
              </a:rPr>
              <a:t>-2</a:t>
            </a:r>
            <a:endParaRPr lang="ko-KR" altLang="en-US" sz="1100" b="1">
              <a:latin typeface="KoPub돋움체 Bold"/>
              <a:ea typeface="KoPub돋움체 Bold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395979" y="3830316"/>
            <a:ext cx="54694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200" b="1"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BL-1</a:t>
            </a:r>
          </a:p>
          <a:p>
            <a:pPr algn="ctr">
              <a:defRPr/>
            </a:pPr>
            <a:r>
              <a:rPr lang="en-US" altLang="ko-KR" sz="1100" b="1">
                <a:latin typeface="KoPub돋움체 Bold"/>
                <a:ea typeface="KoPub돋움체 Bold"/>
                <a:cs typeface="+mn-cs"/>
              </a:rPr>
              <a:t>-3</a:t>
            </a:r>
            <a:endParaRPr lang="ko-KR" altLang="en-US" sz="1100" b="1">
              <a:latin typeface="KoPub돋움체 Bold"/>
              <a:ea typeface="KoPub돋움체 Bold"/>
              <a:cs typeface="+mn-cs"/>
            </a:endParaRPr>
          </a:p>
        </p:txBody>
      </p:sp>
      <p:pic>
        <p:nvPicPr>
          <p:cNvPr id="29" name="Picture 4" descr="E:\03_견적관련자료\14년견적\25_동면장학리,정족리[대양 치유의숲검토]\동면 장학리 산40-1,산41\위치도\방위표.png"/>
          <p:cNvPicPr>
            <a:picLocks noChangeAspect="1" noChangeArrowheads="1"/>
          </p:cNvPicPr>
          <p:nvPr/>
        </p:nvPicPr>
        <p:blipFill rotWithShape="1">
          <a:blip r:embed="rId6"/>
          <a:srcRect l="17150" t="6250" r="14230" b="12500"/>
          <a:stretch>
            <a:fillRect/>
          </a:stretch>
        </p:blipFill>
        <p:spPr>
          <a:xfrm>
            <a:off x="8942924" y="1521712"/>
            <a:ext cx="601986" cy="614716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TextBox 29"/>
          <p:cNvSpPr txBox="1"/>
          <p:nvPr/>
        </p:nvSpPr>
        <p:spPr>
          <a:xfrm>
            <a:off x="320207" y="6088238"/>
            <a:ext cx="92056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100" spc="-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※</a:t>
            </a:r>
            <a:r>
              <a:rPr lang="ko-KR" altLang="en-US" sz="1100" spc="-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변경 사유 </a:t>
            </a:r>
            <a:r>
              <a:rPr lang="en-US" altLang="ko-KR" sz="1100" spc="-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: </a:t>
            </a:r>
            <a:r>
              <a:rPr lang="ko-KR" altLang="en-US" sz="1100" spc="-10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/>
                <a:ea typeface="KoPub돋움체 Bold"/>
                <a:cs typeface="+mn-cs"/>
              </a:rPr>
              <a:t>공공지원민간임대주택 공급의 일반분양 전환으로 공공지원민간임대 계획내용 삭제</a:t>
            </a:r>
            <a:endParaRPr lang="ko-KR" altLang="en-US" sz="1100" spc="-100">
              <a:solidFill>
                <a:srgbClr val="0000FF"/>
              </a:solidFill>
              <a:latin typeface="KoPub돋움체 Bold"/>
              <a:ea typeface="KoPub돋움체 Bold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algn="ctr" eaLnBrk="1" latinLnBrk="1" hangingPunct="1">
              <a:lnSpc>
                <a:spcPct val="70000"/>
              </a:lnSpc>
              <a:defRPr/>
            </a:pP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돋움" pitchFamily="50" charset="-127"/>
              <a:ea typeface="HY중고딕" pitchFamily="18" charset="-127"/>
            </a:endParaRP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xmlns="" id="{A38EF9FC-C719-C6C3-3874-3AD483A72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087" y="2854160"/>
            <a:ext cx="6839825" cy="53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44000" tIns="34946" rIns="144000" bIns="34946" anchor="ctr"/>
          <a:lstStyle/>
          <a:p>
            <a:pPr algn="ctr" fontAlgn="base" latinLnBrk="0"/>
            <a:r>
              <a:rPr lang="en-US" altLang="ko-KR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Ⅲ. </a:t>
            </a:r>
            <a:r>
              <a:rPr lang="ko-KR" altLang="en-US" sz="36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지구단위계획 결정 변경</a:t>
            </a:r>
            <a:r>
              <a:rPr lang="en-US" altLang="ko-KR" sz="36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3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12C6A509-9196-BDA0-6229-9B103DA4EA4B}"/>
              </a:ext>
            </a:extLst>
          </p:cNvPr>
          <p:cNvSpPr/>
          <p:nvPr/>
        </p:nvSpPr>
        <p:spPr>
          <a:xfrm flipH="1">
            <a:off x="1070372" y="3415510"/>
            <a:ext cx="7765256" cy="457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438CB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981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en-US" altLang="ko-KR" smtClean="0"/>
              <a:pPr/>
              <a:t>13</a:t>
            </a:fld>
            <a:endParaRPr lang="en-US" altLang="ko-KR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3EEFA1A7-8509-9F73-3C2A-1102EC6C130C}"/>
              </a:ext>
            </a:extLst>
          </p:cNvPr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r>
              <a:rPr lang="en-US" altLang="ko-KR" dirty="0" smtClean="0"/>
              <a:t>03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CE914D2-6A6C-AC3F-5781-9A51126361CF}"/>
              </a:ext>
            </a:extLst>
          </p:cNvPr>
          <p:cNvSpPr txBox="1"/>
          <p:nvPr/>
        </p:nvSpPr>
        <p:spPr>
          <a:xfrm>
            <a:off x="895407" y="291617"/>
            <a:ext cx="5312446" cy="40864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ko-KR" altLang="en-US" sz="2000" spc="-10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지구단위계획 </a:t>
            </a:r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결정 변경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2000" spc="-100" baseline="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5" name="Text Box 13">
            <a:extLst>
              <a:ext uri="{FF2B5EF4-FFF2-40B4-BE49-F238E27FC236}">
                <a16:creationId xmlns:a16="http://schemas.microsoft.com/office/drawing/2014/main" xmlns="" id="{AB01881A-DFF2-63A5-4F3E-A09546638C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06" y="1055705"/>
            <a:ext cx="858823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dirty="0" err="1" smtClean="0">
                <a:latin typeface="08서울남산체 M"/>
                <a:ea typeface="KoPub돋움체 Bold" panose="00000800000000000000" pitchFamily="2" charset="-127"/>
              </a:rPr>
              <a:t>용도지역</a:t>
            </a:r>
            <a:r>
              <a:rPr lang="ko-KR" altLang="en-US" sz="1600" dirty="0" err="1">
                <a:latin typeface="08서울남산체 M"/>
                <a:ea typeface="KoPub돋움체 Bold" panose="00000800000000000000" pitchFamily="2" charset="-127"/>
              </a:rPr>
              <a:t>∙지구에</a:t>
            </a:r>
            <a:r>
              <a:rPr lang="ko-KR" altLang="en-US" sz="1600" dirty="0">
                <a:latin typeface="08서울남산체 M"/>
                <a:ea typeface="KoPub돋움체 Bold" panose="00000800000000000000" pitchFamily="2" charset="-127"/>
              </a:rPr>
              <a:t> 관한 도시관리계획 결정 조서</a:t>
            </a:r>
            <a:r>
              <a:rPr lang="en-US" altLang="ko-KR" sz="1600" dirty="0">
                <a:latin typeface="08서울남산체 M"/>
                <a:ea typeface="KoPub돋움체 Bold" panose="00000800000000000000" pitchFamily="2" charset="-127"/>
              </a:rPr>
              <a:t>(</a:t>
            </a:r>
            <a:r>
              <a:rPr lang="ko-KR" altLang="en-US" sz="1600" dirty="0">
                <a:latin typeface="08서울남산체 M"/>
                <a:ea typeface="KoPub돋움체 Bold" panose="00000800000000000000" pitchFamily="2" charset="-127"/>
              </a:rPr>
              <a:t>변경</a:t>
            </a:r>
            <a:r>
              <a:rPr lang="en-US" altLang="ko-KR" sz="1600" dirty="0" smtClean="0">
                <a:latin typeface="08서울남산체 M"/>
                <a:ea typeface="KoPub돋움체 Bold" panose="00000800000000000000" pitchFamily="2" charset="-127"/>
              </a:rPr>
              <a:t>)</a:t>
            </a:r>
            <a:endParaRPr lang="ko-KR" altLang="en-US" sz="1600" dirty="0">
              <a:latin typeface="08서울남산체 M"/>
              <a:ea typeface="KoPub돋움체 Bold" panose="00000800000000000000" pitchFamily="2" charset="-127"/>
            </a:endParaRPr>
          </a:p>
        </p:txBody>
      </p:sp>
      <p:pic>
        <p:nvPicPr>
          <p:cNvPr id="17" name="Picture 4" descr="D:\타부서업무지원\1부\노후관 갱생공법-PPT\삽도\아이콘-03.png">
            <a:extLst>
              <a:ext uri="{FF2B5EF4-FFF2-40B4-BE49-F238E27FC236}">
                <a16:creationId xmlns:a16="http://schemas.microsoft.com/office/drawing/2014/main" xmlns="" id="{732FB0AB-7558-A403-AAC7-609A7E054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96432" y="1038467"/>
            <a:ext cx="278490" cy="280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609106" y="1405174"/>
            <a:ext cx="8588234" cy="23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550" dirty="0">
                <a:latin typeface="08서울남산체 M"/>
                <a:ea typeface="KoPub돋움체 Bold" panose="00000800000000000000" pitchFamily="2" charset="-127"/>
              </a:rPr>
              <a:t>1)</a:t>
            </a:r>
            <a:r>
              <a:rPr lang="ko-KR" altLang="en-US" sz="1550" dirty="0">
                <a:latin typeface="08서울남산체 M"/>
                <a:ea typeface="KoPub돋움체 Bold" panose="00000800000000000000" pitchFamily="2" charset="-127"/>
              </a:rPr>
              <a:t> </a:t>
            </a:r>
            <a:r>
              <a:rPr lang="ko-KR" altLang="en-US" sz="1550" dirty="0" smtClean="0">
                <a:latin typeface="08서울남산체 M"/>
                <a:ea typeface="KoPub돋움체 Bold" panose="00000800000000000000" pitchFamily="2" charset="-127"/>
              </a:rPr>
              <a:t>용도지역</a:t>
            </a:r>
            <a:r>
              <a:rPr lang="en-US" altLang="ko-KR" sz="1550" dirty="0" smtClean="0">
                <a:latin typeface="08서울남산체 M"/>
                <a:ea typeface="KoPub돋움체 Bold" panose="00000800000000000000" pitchFamily="2" charset="-127"/>
              </a:rPr>
              <a:t>(</a:t>
            </a:r>
            <a:r>
              <a:rPr lang="ko-KR" altLang="en-US" sz="1550" dirty="0" err="1" smtClean="0">
                <a:latin typeface="08서울남산체 M"/>
                <a:ea typeface="KoPub돋움체 Bold" panose="00000800000000000000" pitchFamily="2" charset="-127"/>
              </a:rPr>
              <a:t>변경없음</a:t>
            </a:r>
            <a:r>
              <a:rPr lang="en-US" altLang="ko-KR" sz="1550" dirty="0" smtClean="0">
                <a:latin typeface="08서울남산체 M"/>
                <a:ea typeface="KoPub돋움체 Bold" panose="00000800000000000000" pitchFamily="2" charset="-127"/>
              </a:rPr>
              <a:t>)</a:t>
            </a:r>
            <a:endParaRPr lang="ko-KR" altLang="en-US" sz="1550" dirty="0">
              <a:latin typeface="08서울남산체 M"/>
              <a:ea typeface="KoPub돋움체 Bold" panose="00000800000000000000" pitchFamily="2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732466"/>
              </p:ext>
            </p:extLst>
          </p:nvPr>
        </p:nvGraphicFramePr>
        <p:xfrm>
          <a:off x="381000" y="1669967"/>
          <a:ext cx="9324975" cy="1118997"/>
        </p:xfrm>
        <a:graphic>
          <a:graphicData uri="http://schemas.openxmlformats.org/drawingml/2006/table">
            <a:tbl>
              <a:tblPr/>
              <a:tblGrid>
                <a:gridCol w="2037111">
                  <a:extLst>
                    <a:ext uri="{9D8B030D-6E8A-4147-A177-3AD203B41FA5}">
                      <a16:colId xmlns:a16="http://schemas.microsoft.com/office/drawing/2014/main" xmlns="" val="790788155"/>
                    </a:ext>
                  </a:extLst>
                </a:gridCol>
                <a:gridCol w="1718088">
                  <a:extLst>
                    <a:ext uri="{9D8B030D-6E8A-4147-A177-3AD203B41FA5}">
                      <a16:colId xmlns:a16="http://schemas.microsoft.com/office/drawing/2014/main" xmlns="" val="2558475761"/>
                    </a:ext>
                  </a:extLst>
                </a:gridCol>
                <a:gridCol w="1718088">
                  <a:extLst>
                    <a:ext uri="{9D8B030D-6E8A-4147-A177-3AD203B41FA5}">
                      <a16:colId xmlns:a16="http://schemas.microsoft.com/office/drawing/2014/main" xmlns="" val="3856489259"/>
                    </a:ext>
                  </a:extLst>
                </a:gridCol>
                <a:gridCol w="1718088">
                  <a:extLst>
                    <a:ext uri="{9D8B030D-6E8A-4147-A177-3AD203B41FA5}">
                      <a16:colId xmlns:a16="http://schemas.microsoft.com/office/drawing/2014/main" xmlns="" val="2594362662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xmlns="" val="808561783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xmlns="" val="286532206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구 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면 적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비율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(%)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비 고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3272062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기 정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 경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변경 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40672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84,845.00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100.0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81353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제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종일반주거지역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3,208.00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3,208.00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3.8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556667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제</a:t>
                      </a: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종일반주거지역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81,637.00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652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81,637.00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96.2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4322208"/>
                  </a:ext>
                </a:extLst>
              </a:tr>
            </a:tbl>
          </a:graphicData>
        </a:graphic>
      </p:graphicFrame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609106" y="2864773"/>
            <a:ext cx="8588234" cy="23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550" dirty="0" smtClean="0">
                <a:latin typeface="08서울남산체 M"/>
                <a:ea typeface="KoPub돋움체 Bold" panose="00000800000000000000" pitchFamily="2" charset="-127"/>
              </a:rPr>
              <a:t>2)</a:t>
            </a:r>
            <a:r>
              <a:rPr lang="ko-KR" altLang="en-US" sz="1550" dirty="0" smtClean="0">
                <a:latin typeface="08서울남산체 M"/>
                <a:ea typeface="KoPub돋움체 Bold" panose="00000800000000000000" pitchFamily="2" charset="-127"/>
              </a:rPr>
              <a:t> 용도지구</a:t>
            </a:r>
            <a:r>
              <a:rPr lang="en-US" altLang="ko-KR" sz="1550" dirty="0" smtClean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rPr>
              <a:t>(</a:t>
            </a:r>
            <a:r>
              <a:rPr lang="ko-KR" altLang="en-US" sz="1550" dirty="0" smtClean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rPr>
              <a:t>변경</a:t>
            </a:r>
            <a:r>
              <a:rPr lang="en-US" altLang="ko-KR" sz="1550" dirty="0" smtClean="0">
                <a:solidFill>
                  <a:srgbClr val="0000FF"/>
                </a:solidFill>
                <a:latin typeface="08서울남산체 M"/>
                <a:ea typeface="KoPub돋움체 Bold" panose="00000800000000000000" pitchFamily="2" charset="-127"/>
              </a:rPr>
              <a:t>)</a:t>
            </a:r>
            <a:endParaRPr lang="ko-KR" altLang="en-US" sz="1550" dirty="0">
              <a:solidFill>
                <a:srgbClr val="0000FF"/>
              </a:solidFill>
              <a:latin typeface="08서울남산체 M"/>
              <a:ea typeface="KoPub돋움체 Bold" panose="00000800000000000000" pitchFamily="2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762645"/>
              </p:ext>
            </p:extLst>
          </p:nvPr>
        </p:nvGraphicFramePr>
        <p:xfrm>
          <a:off x="380996" y="3157005"/>
          <a:ext cx="9324978" cy="1223010"/>
        </p:xfrm>
        <a:graphic>
          <a:graphicData uri="http://schemas.openxmlformats.org/drawingml/2006/table">
            <a:tbl>
              <a:tblPr/>
              <a:tblGrid>
                <a:gridCol w="598098">
                  <a:extLst>
                    <a:ext uri="{9D8B030D-6E8A-4147-A177-3AD203B41FA5}">
                      <a16:colId xmlns:a16="http://schemas.microsoft.com/office/drawing/2014/main" xmlns="" val="912602587"/>
                    </a:ext>
                  </a:extLst>
                </a:gridCol>
                <a:gridCol w="932498">
                  <a:extLst>
                    <a:ext uri="{9D8B030D-6E8A-4147-A177-3AD203B41FA5}">
                      <a16:colId xmlns:a16="http://schemas.microsoft.com/office/drawing/2014/main" xmlns="" val="4138144143"/>
                    </a:ext>
                  </a:extLst>
                </a:gridCol>
                <a:gridCol w="765298">
                  <a:extLst>
                    <a:ext uri="{9D8B030D-6E8A-4147-A177-3AD203B41FA5}">
                      <a16:colId xmlns:a16="http://schemas.microsoft.com/office/drawing/2014/main" xmlns="" val="2946853657"/>
                    </a:ext>
                  </a:extLst>
                </a:gridCol>
                <a:gridCol w="932498">
                  <a:extLst>
                    <a:ext uri="{9D8B030D-6E8A-4147-A177-3AD203B41FA5}">
                      <a16:colId xmlns:a16="http://schemas.microsoft.com/office/drawing/2014/main" xmlns="" val="1417808519"/>
                    </a:ext>
                  </a:extLst>
                </a:gridCol>
                <a:gridCol w="1322630">
                  <a:extLst>
                    <a:ext uri="{9D8B030D-6E8A-4147-A177-3AD203B41FA5}">
                      <a16:colId xmlns:a16="http://schemas.microsoft.com/office/drawing/2014/main" xmlns="" val="4088732884"/>
                    </a:ext>
                  </a:extLst>
                </a:gridCol>
                <a:gridCol w="932498">
                  <a:extLst>
                    <a:ext uri="{9D8B030D-6E8A-4147-A177-3AD203B41FA5}">
                      <a16:colId xmlns:a16="http://schemas.microsoft.com/office/drawing/2014/main" xmlns="" val="5410598"/>
                    </a:ext>
                  </a:extLst>
                </a:gridCol>
                <a:gridCol w="988231">
                  <a:extLst>
                    <a:ext uri="{9D8B030D-6E8A-4147-A177-3AD203B41FA5}">
                      <a16:colId xmlns:a16="http://schemas.microsoft.com/office/drawing/2014/main" xmlns="" val="4093592978"/>
                    </a:ext>
                  </a:extLst>
                </a:gridCol>
                <a:gridCol w="1043964">
                  <a:extLst>
                    <a:ext uri="{9D8B030D-6E8A-4147-A177-3AD203B41FA5}">
                      <a16:colId xmlns:a16="http://schemas.microsoft.com/office/drawing/2014/main" xmlns="" val="2976329590"/>
                    </a:ext>
                  </a:extLst>
                </a:gridCol>
                <a:gridCol w="1155431">
                  <a:extLst>
                    <a:ext uri="{9D8B030D-6E8A-4147-A177-3AD203B41FA5}">
                      <a16:colId xmlns:a16="http://schemas.microsoft.com/office/drawing/2014/main" xmlns="" val="468986514"/>
                    </a:ext>
                  </a:extLst>
                </a:gridCol>
                <a:gridCol w="653832">
                  <a:extLst>
                    <a:ext uri="{9D8B030D-6E8A-4147-A177-3AD203B41FA5}">
                      <a16:colId xmlns:a16="http://schemas.microsoft.com/office/drawing/2014/main" xmlns="" val="3951413723"/>
                    </a:ext>
                  </a:extLst>
                </a:gridCol>
              </a:tblGrid>
              <a:tr h="273103"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구분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도면</a:t>
                      </a:r>
                    </a:p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표시번호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지구명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지구의</a:t>
                      </a:r>
                    </a:p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세분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위치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면적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연장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m)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폭원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m)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최초</a:t>
                      </a:r>
                    </a:p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결정일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비고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9289141"/>
                  </a:ext>
                </a:extLst>
              </a:tr>
              <a:tr h="3465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기정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중로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1-2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일반미관지구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중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1-6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접함</a:t>
                      </a:r>
                      <a:r>
                        <a:rPr lang="en-US" altLang="ko-KR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~</a:t>
                      </a: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</a:t>
                      </a:r>
                      <a:endParaRPr lang="en-US" altLang="ko-KR" sz="1100" kern="1200" spc="0" baseline="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광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3-2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접함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33,339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(1,282)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계</a:t>
                      </a: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:3,298</a:t>
                      </a:r>
                      <a:endParaRPr lang="ko-KR" altLang="en-US" sz="1100" kern="1200" spc="0" baseline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(109)</a:t>
                      </a:r>
                      <a:endParaRPr lang="ko-KR" altLang="en-US" sz="1100" kern="1200" spc="0" baseline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양측</a:t>
                      </a: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12</a:t>
                      </a:r>
                      <a:endParaRPr lang="ko-KR" altLang="en-US" sz="1100" kern="1200" spc="0" baseline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강고제</a:t>
                      </a: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77</a:t>
                      </a: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호 </a:t>
                      </a:r>
                      <a:r>
                        <a:rPr lang="en-US" altLang="ko-KR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(09.02.27)</a:t>
                      </a:r>
                      <a:endParaRPr lang="ko-KR" altLang="en-US" sz="1100" kern="1200" spc="0" baseline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86062865"/>
                  </a:ext>
                </a:extLst>
              </a:tr>
              <a:tr h="3220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변경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중로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1-2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시가지경관지구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중</a:t>
                      </a:r>
                      <a:r>
                        <a:rPr lang="en-US" altLang="ko-KR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1-6</a:t>
                      </a: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접함</a:t>
                      </a:r>
                      <a:r>
                        <a:rPr lang="en-US" altLang="ko-KR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~</a:t>
                      </a:r>
                      <a:endParaRPr lang="ko-KR" altLang="en-US" sz="1100" kern="1200" spc="0" baseline="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광</a:t>
                      </a:r>
                      <a:r>
                        <a:rPr lang="en-US" altLang="ko-KR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3-2</a:t>
                      </a: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접함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33,797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(1,282)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3,337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(109)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양측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12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강고제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77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호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(09.02.27)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0" marR="0" indent="-1651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6203904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741972"/>
              </p:ext>
            </p:extLst>
          </p:nvPr>
        </p:nvGraphicFramePr>
        <p:xfrm>
          <a:off x="380995" y="4896109"/>
          <a:ext cx="9324979" cy="1173766"/>
        </p:xfrm>
        <a:graphic>
          <a:graphicData uri="http://schemas.openxmlformats.org/drawingml/2006/table">
            <a:tbl>
              <a:tblPr/>
              <a:tblGrid>
                <a:gridCol w="598098">
                  <a:extLst>
                    <a:ext uri="{9D8B030D-6E8A-4147-A177-3AD203B41FA5}">
                      <a16:colId xmlns:a16="http://schemas.microsoft.com/office/drawing/2014/main" xmlns="" val="1412630869"/>
                    </a:ext>
                  </a:extLst>
                </a:gridCol>
                <a:gridCol w="932498">
                  <a:extLst>
                    <a:ext uri="{9D8B030D-6E8A-4147-A177-3AD203B41FA5}">
                      <a16:colId xmlns:a16="http://schemas.microsoft.com/office/drawing/2014/main" xmlns="" val="213721776"/>
                    </a:ext>
                  </a:extLst>
                </a:gridCol>
                <a:gridCol w="2908059">
                  <a:extLst>
                    <a:ext uri="{9D8B030D-6E8A-4147-A177-3AD203B41FA5}">
                      <a16:colId xmlns:a16="http://schemas.microsoft.com/office/drawing/2014/main" xmlns="" val="1036623149"/>
                    </a:ext>
                  </a:extLst>
                </a:gridCol>
                <a:gridCol w="4886324">
                  <a:extLst>
                    <a:ext uri="{9D8B030D-6E8A-4147-A177-3AD203B41FA5}">
                      <a16:colId xmlns:a16="http://schemas.microsoft.com/office/drawing/2014/main" xmlns="" val="4101432939"/>
                    </a:ext>
                  </a:extLst>
                </a:gridCol>
              </a:tblGrid>
              <a:tr h="4422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도면표시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 번호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지구명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변경내용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결정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변경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사유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26293"/>
                  </a:ext>
                </a:extLst>
              </a:tr>
              <a:tr h="731552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중로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1-2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지구의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세분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면적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연장에 관한 세부내용 변경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kern="1200" spc="0" baseline="0" dirty="0" err="1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원주시고시</a:t>
                      </a:r>
                      <a:r>
                        <a:rPr lang="ko-KR" altLang="en-US" sz="1100" kern="1200" spc="0" baseline="0" dirty="0" smtClean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제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2022-100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호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(22.03.25)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로 변경된 원주시 도시관리계획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용도지구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변경사항 반영에 따른 변경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75620009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A798075-26C7-ED0D-47BA-C2CCD2C757E2}"/>
              </a:ext>
            </a:extLst>
          </p:cNvPr>
          <p:cNvSpPr txBox="1"/>
          <p:nvPr/>
        </p:nvSpPr>
        <p:spPr>
          <a:xfrm>
            <a:off x="464252" y="4555243"/>
            <a:ext cx="48071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4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sym typeface="Wingdings"/>
              </a:rPr>
              <a:t>용도지구에</a:t>
            </a:r>
            <a:r>
              <a:rPr lang="ko-KR" altLang="en-US" sz="1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sym typeface="Wingdings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sym typeface="Wingdings"/>
              </a:rPr>
              <a:t>관한 도시관리계획 결정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sym typeface="Wingdings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sym typeface="Wingdings"/>
              </a:rPr>
              <a:t>변경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sym typeface="Wingdings"/>
              </a:rPr>
              <a:t>)</a:t>
            </a:r>
            <a:r>
              <a:rPr lang="ko-KR" altLang="en-US" sz="1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sym typeface="Wingdings"/>
              </a:rPr>
              <a:t>사유서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517073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algn="ctr" eaLnBrk="1" latinLnBrk="1" hangingPunct="1">
              <a:lnSpc>
                <a:spcPct val="70000"/>
              </a:lnSpc>
              <a:defRPr/>
            </a:pP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돋움" pitchFamily="50" charset="-127"/>
              <a:ea typeface="HY중고딕" pitchFamily="18" charset="-127"/>
            </a:endParaRP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xmlns="" id="{A38EF9FC-C719-C6C3-3874-3AD483A72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087" y="2854160"/>
            <a:ext cx="6839825" cy="53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44000" tIns="34946" rIns="144000" bIns="34946" anchor="ctr"/>
          <a:lstStyle/>
          <a:p>
            <a:pPr algn="ctr" fontAlgn="base" latinLnBrk="0"/>
            <a:r>
              <a:rPr lang="ko-KR" altLang="en-US" dirty="0" smtClean="0"/>
              <a:t> </a:t>
            </a:r>
            <a:r>
              <a:rPr lang="en-US" altLang="ko-KR" sz="36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Ⅳ. </a:t>
            </a:r>
            <a:r>
              <a:rPr lang="ko-KR" altLang="en-US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건축계획</a:t>
            </a:r>
            <a:r>
              <a:rPr lang="en-US" altLang="ko-KR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3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12C6A509-9196-BDA0-6229-9B103DA4EA4B}"/>
              </a:ext>
            </a:extLst>
          </p:cNvPr>
          <p:cNvSpPr/>
          <p:nvPr/>
        </p:nvSpPr>
        <p:spPr>
          <a:xfrm flipH="1">
            <a:off x="1070372" y="3415510"/>
            <a:ext cx="7765256" cy="457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438CB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920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2399-5962-4BEC-B495-F34522429B31}" type="slidenum">
              <a:rPr lang="en-US" altLang="ko-KR" smtClean="0"/>
              <a:pPr/>
              <a:t>15</a:t>
            </a:fld>
            <a:endParaRPr lang="en-US" altLang="ko-K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3B6AFD-DD88-4CDA-BBF2-1D795F6DE87A}"/>
              </a:ext>
            </a:extLst>
          </p:cNvPr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r>
              <a:rPr lang="en-US" altLang="ko-KR" dirty="0" smtClean="0"/>
              <a:t>04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E0AB587-7D51-4A47-A434-D357C0E04759}"/>
              </a:ext>
            </a:extLst>
          </p:cNvPr>
          <p:cNvSpPr txBox="1"/>
          <p:nvPr/>
        </p:nvSpPr>
        <p:spPr>
          <a:xfrm>
            <a:off x="895408" y="291617"/>
            <a:ext cx="2611190" cy="40864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건축계획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2000" spc="-100" baseline="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E5E14431-FB06-4BFF-8B0F-0EEA933C1F55}"/>
              </a:ext>
            </a:extLst>
          </p:cNvPr>
          <p:cNvGrpSpPr/>
          <p:nvPr/>
        </p:nvGrpSpPr>
        <p:grpSpPr>
          <a:xfrm>
            <a:off x="296432" y="915357"/>
            <a:ext cx="4256518" cy="280697"/>
            <a:chOff x="296432" y="1000970"/>
            <a:chExt cx="4256518" cy="280697"/>
          </a:xfrm>
        </p:grpSpPr>
        <p:sp>
          <p:nvSpPr>
            <p:cNvPr id="16" name="Text Box 13">
              <a:extLst>
                <a:ext uri="{FF2B5EF4-FFF2-40B4-BE49-F238E27FC236}">
                  <a16:creationId xmlns:a16="http://schemas.microsoft.com/office/drawing/2014/main" xmlns="" id="{9B447E35-AEAA-4B93-E9FF-AC31AA13BB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9106" y="1018208"/>
              <a:ext cx="394384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6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건축계획</a:t>
              </a:r>
              <a:r>
                <a:rPr lang="en-US" altLang="ko-KR" sz="16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(</a:t>
              </a:r>
              <a:r>
                <a:rPr lang="ko-KR" altLang="en-US" sz="16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안</a:t>
              </a:r>
              <a:r>
                <a:rPr lang="en-US" altLang="ko-KR" sz="16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)</a:t>
              </a:r>
            </a:p>
          </p:txBody>
        </p:sp>
        <p:pic>
          <p:nvPicPr>
            <p:cNvPr id="17" name="Picture 4" descr="D:\타부서업무지원\1부\노후관 갱생공법-PPT\삽도\아이콘-03.png">
              <a:extLst>
                <a:ext uri="{FF2B5EF4-FFF2-40B4-BE49-F238E27FC236}">
                  <a16:creationId xmlns:a16="http://schemas.microsoft.com/office/drawing/2014/main" xmlns="" id="{07CB2574-FB1D-E4C7-EF34-63753613DA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32" y="1000970"/>
              <a:ext cx="278490" cy="280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705933"/>
              </p:ext>
            </p:extLst>
          </p:nvPr>
        </p:nvGraphicFramePr>
        <p:xfrm>
          <a:off x="381001" y="1672437"/>
          <a:ext cx="4572001" cy="4398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0253">
                  <a:extLst>
                    <a:ext uri="{9D8B030D-6E8A-4147-A177-3AD203B41FA5}">
                      <a16:colId xmlns:a16="http://schemas.microsoft.com/office/drawing/2014/main" xmlns="" val="385694108"/>
                    </a:ext>
                  </a:extLst>
                </a:gridCol>
                <a:gridCol w="593173">
                  <a:extLst>
                    <a:ext uri="{9D8B030D-6E8A-4147-A177-3AD203B41FA5}">
                      <a16:colId xmlns:a16="http://schemas.microsoft.com/office/drawing/2014/main" xmlns="" val="1564231508"/>
                    </a:ext>
                  </a:extLst>
                </a:gridCol>
                <a:gridCol w="1139525">
                  <a:extLst>
                    <a:ext uri="{9D8B030D-6E8A-4147-A177-3AD203B41FA5}">
                      <a16:colId xmlns:a16="http://schemas.microsoft.com/office/drawing/2014/main" xmlns="" val="4063530201"/>
                    </a:ext>
                  </a:extLst>
                </a:gridCol>
                <a:gridCol w="1139525">
                  <a:extLst>
                    <a:ext uri="{9D8B030D-6E8A-4147-A177-3AD203B41FA5}">
                      <a16:colId xmlns:a16="http://schemas.microsoft.com/office/drawing/2014/main" xmlns="" val="971620761"/>
                    </a:ext>
                  </a:extLst>
                </a:gridCol>
                <a:gridCol w="1139525">
                  <a:extLst>
                    <a:ext uri="{9D8B030D-6E8A-4147-A177-3AD203B41FA5}">
                      <a16:colId xmlns:a16="http://schemas.microsoft.com/office/drawing/2014/main" xmlns="" val="466421710"/>
                    </a:ext>
                  </a:extLst>
                </a:gridCol>
              </a:tblGrid>
              <a:tr h="314183">
                <a:tc rowSpan="2" gridSpan="2">
                  <a:txBody>
                    <a:bodyPr/>
                    <a:lstStyle/>
                    <a:p>
                      <a:pPr marL="0" algn="ctr" defTabSz="917990" rtl="0" eaLnBrk="1" latinLnBrk="1" hangingPunct="1">
                        <a:lnSpc>
                          <a:spcPct val="100000"/>
                        </a:lnSpc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구분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algn="ctr" defTabSz="917990" rtl="0" eaLnBrk="1" latinLnBrk="1" hangingPunct="1">
                        <a:lnSpc>
                          <a:spcPct val="100000"/>
                        </a:lnSpc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건축계획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40797769"/>
                  </a:ext>
                </a:extLst>
              </a:tr>
              <a:tr h="31418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7990" rtl="0" eaLnBrk="1" latinLnBrk="1" hangingPunct="1">
                        <a:lnSpc>
                          <a:spcPct val="100000"/>
                        </a:lnSpc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획지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1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7990" rtl="0" eaLnBrk="1" latinLnBrk="1" hangingPunct="1">
                        <a:lnSpc>
                          <a:spcPct val="100000"/>
                        </a:lnSpc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획지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2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7990" rtl="0" eaLnBrk="1" latinLnBrk="1" hangingPunct="1">
                        <a:lnSpc>
                          <a:spcPct val="100000"/>
                        </a:lnSpc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소계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824079"/>
                  </a:ext>
                </a:extLst>
              </a:tr>
              <a:tr h="314183"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주용도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공동주택 및 부대복리시설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0153618"/>
                  </a:ext>
                </a:extLst>
              </a:tr>
              <a:tr h="314183"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대지면적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53,701.00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10,293.00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63,994.00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03378583"/>
                  </a:ext>
                </a:extLst>
              </a:tr>
              <a:tr h="314183"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건폐율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(%)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19.22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18.42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19.08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35592292"/>
                  </a:ext>
                </a:extLst>
              </a:tr>
              <a:tr h="314183"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용적률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(%)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ysClr val="windowText" lastClr="000000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249.94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238.15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247.90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54191268"/>
                  </a:ext>
                </a:extLst>
              </a:tr>
              <a:tr h="314183"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건축면적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10,316.49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1,896.27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12,212.76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32693075"/>
                  </a:ext>
                </a:extLst>
              </a:tr>
              <a:tr h="314183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연면적</a:t>
                      </a:r>
                      <a:endParaRPr lang="en-US" altLang="ko-KR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㎡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지상층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134,126.85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24,512.61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158,639.44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373297"/>
                  </a:ext>
                </a:extLst>
              </a:tr>
              <a:tr h="314183">
                <a:tc vMerge="1">
                  <a:txBody>
                    <a:bodyPr/>
                    <a:lstStyle/>
                    <a:p>
                      <a:pPr algn="dist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지하층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59,390.42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12,893.62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72,186.18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8833394"/>
                  </a:ext>
                </a:extLst>
              </a:tr>
              <a:tr h="314183">
                <a:tc vMerge="1">
                  <a:txBody>
                    <a:bodyPr/>
                    <a:lstStyle/>
                    <a:p>
                      <a:pPr algn="dist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193,517.27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37,406.23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230,825.64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49514524"/>
                  </a:ext>
                </a:extLst>
              </a:tr>
              <a:tr h="314183">
                <a:tc rowSpan="2"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세대수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1,417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266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1,683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12095706"/>
                  </a:ext>
                </a:extLst>
              </a:tr>
              <a:tr h="628365">
                <a:tc gridSpan="2"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solidFill>
                          <a:sysClr val="windowText" lastClr="000000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기정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분양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: 327,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임대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: 86,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민간임대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1,270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변경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분양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: 1,597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임대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: 86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65330440"/>
                  </a:ext>
                </a:extLst>
              </a:tr>
              <a:tr h="314183"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건축규모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지상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29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지하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4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지상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25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지하 </a:t>
                      </a: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층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1200" spc="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100" kern="1200" spc="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18686243"/>
                  </a:ext>
                </a:extLst>
              </a:tr>
            </a:tbl>
          </a:graphicData>
        </a:graphic>
      </p:graphicFrame>
      <p:grpSp>
        <p:nvGrpSpPr>
          <p:cNvPr id="6" name="그룹 5"/>
          <p:cNvGrpSpPr/>
          <p:nvPr/>
        </p:nvGrpSpPr>
        <p:grpSpPr>
          <a:xfrm>
            <a:off x="5095875" y="1672439"/>
            <a:ext cx="4467225" cy="4413248"/>
            <a:chOff x="5095875" y="1623616"/>
            <a:chExt cx="4467225" cy="4474367"/>
          </a:xfrm>
        </p:grpSpPr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xmlns="" id="{719EAE5A-F541-2D54-1887-F6A48458ED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43" t="525" r="6108" b="949"/>
            <a:stretch/>
          </p:blipFill>
          <p:spPr>
            <a:xfrm>
              <a:off x="5095875" y="1623616"/>
              <a:ext cx="4467225" cy="447436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815185-B638-B173-D357-44950C16A6C4}"/>
                </a:ext>
              </a:extLst>
            </p:cNvPr>
            <p:cNvSpPr txBox="1"/>
            <p:nvPr/>
          </p:nvSpPr>
          <p:spPr>
            <a:xfrm>
              <a:off x="7527366" y="520481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17F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30C3BFAE-C12B-CC3D-00A0-354319AC24BC}"/>
                </a:ext>
              </a:extLst>
            </p:cNvPr>
            <p:cNvSpPr txBox="1"/>
            <p:nvPr/>
          </p:nvSpPr>
          <p:spPr>
            <a:xfrm>
              <a:off x="7680022" y="520481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21F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E157E109-35C6-A048-FA65-EF45C63EFACD}"/>
                </a:ext>
              </a:extLst>
            </p:cNvPr>
            <p:cNvSpPr txBox="1"/>
            <p:nvPr/>
          </p:nvSpPr>
          <p:spPr>
            <a:xfrm>
              <a:off x="7613147" y="505826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5C92A429-652E-04B0-AEE6-7371F48D83EF}"/>
                </a:ext>
              </a:extLst>
            </p:cNvPr>
            <p:cNvSpPr txBox="1"/>
            <p:nvPr/>
          </p:nvSpPr>
          <p:spPr>
            <a:xfrm>
              <a:off x="7628639" y="4940572"/>
              <a:ext cx="61970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8F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0E2E0AB9-57B6-531A-4017-74FBDA16C538}"/>
                </a:ext>
              </a:extLst>
            </p:cNvPr>
            <p:cNvSpPr txBox="1"/>
            <p:nvPr/>
          </p:nvSpPr>
          <p:spPr>
            <a:xfrm>
              <a:off x="7800211" y="5217869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24F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5D9B3236-1A7D-9B38-0260-79668B5B9C21}"/>
                </a:ext>
              </a:extLst>
            </p:cNvPr>
            <p:cNvSpPr txBox="1"/>
            <p:nvPr/>
          </p:nvSpPr>
          <p:spPr>
            <a:xfrm>
              <a:off x="7910516" y="523786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21F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3A8B6E86-3F65-F26C-AF26-01AA65E9C768}"/>
                </a:ext>
              </a:extLst>
            </p:cNvPr>
            <p:cNvSpPr txBox="1"/>
            <p:nvPr/>
          </p:nvSpPr>
          <p:spPr>
            <a:xfrm>
              <a:off x="8119435" y="523760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25F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E6BE6E16-14D1-6531-01DE-3CD4B597BD63}"/>
                </a:ext>
              </a:extLst>
            </p:cNvPr>
            <p:cNvSpPr txBox="1"/>
            <p:nvPr/>
          </p:nvSpPr>
          <p:spPr>
            <a:xfrm>
              <a:off x="8229739" y="5217869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25F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C48FBFEA-002E-3552-C761-C9046B8904CE}"/>
                </a:ext>
              </a:extLst>
            </p:cNvPr>
            <p:cNvSpPr txBox="1"/>
            <p:nvPr/>
          </p:nvSpPr>
          <p:spPr>
            <a:xfrm>
              <a:off x="8027474" y="5397476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25F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E1FE4F94-57E5-79CE-A7CF-71B6FED69488}"/>
                </a:ext>
              </a:extLst>
            </p:cNvPr>
            <p:cNvSpPr txBox="1"/>
            <p:nvPr/>
          </p:nvSpPr>
          <p:spPr>
            <a:xfrm>
              <a:off x="8027474" y="5503410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25F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DEB00107-E8B6-9B68-2D2B-A78BDCC570D8}"/>
                </a:ext>
              </a:extLst>
            </p:cNvPr>
            <p:cNvSpPr txBox="1"/>
            <p:nvPr/>
          </p:nvSpPr>
          <p:spPr>
            <a:xfrm>
              <a:off x="8345703" y="520481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22F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15CE0DD7-6C5A-00C8-5B61-E5EE2D7ADCB3}"/>
                </a:ext>
              </a:extLst>
            </p:cNvPr>
            <p:cNvSpPr txBox="1"/>
            <p:nvPr/>
          </p:nvSpPr>
          <p:spPr>
            <a:xfrm>
              <a:off x="8502487" y="5217869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24F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A838C132-6273-0519-6D70-A5A6EF4FA8BC}"/>
                </a:ext>
              </a:extLst>
            </p:cNvPr>
            <p:cNvSpPr txBox="1"/>
            <p:nvPr/>
          </p:nvSpPr>
          <p:spPr>
            <a:xfrm>
              <a:off x="8438659" y="505826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6CDDE922-F08E-619D-172B-55DFADFB950F}"/>
                </a:ext>
              </a:extLst>
            </p:cNvPr>
            <p:cNvSpPr txBox="1"/>
            <p:nvPr/>
          </p:nvSpPr>
          <p:spPr>
            <a:xfrm>
              <a:off x="8438659" y="494057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10F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66624FB0-5850-6542-1F67-FF81A29FCB0A}"/>
                </a:ext>
              </a:extLst>
            </p:cNvPr>
            <p:cNvSpPr txBox="1"/>
            <p:nvPr/>
          </p:nvSpPr>
          <p:spPr>
            <a:xfrm>
              <a:off x="8169636" y="449454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2D117228-04A8-AA95-4513-A05B9B43EFA6}"/>
                </a:ext>
              </a:extLst>
            </p:cNvPr>
            <p:cNvSpPr txBox="1"/>
            <p:nvPr/>
          </p:nvSpPr>
          <p:spPr>
            <a:xfrm>
              <a:off x="8169636" y="4385346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D7842944-D51F-43C1-81D1-192E95C8A3BD}"/>
                </a:ext>
              </a:extLst>
            </p:cNvPr>
            <p:cNvSpPr txBox="1"/>
            <p:nvPr/>
          </p:nvSpPr>
          <p:spPr>
            <a:xfrm>
              <a:off x="8169636" y="427392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65D6BDC8-EF20-866D-0F58-F2DADB5E172E}"/>
                </a:ext>
              </a:extLst>
            </p:cNvPr>
            <p:cNvSpPr txBox="1"/>
            <p:nvPr/>
          </p:nvSpPr>
          <p:spPr>
            <a:xfrm>
              <a:off x="8169636" y="415852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117925C3-549C-09A4-0E34-19754A337234}"/>
                </a:ext>
              </a:extLst>
            </p:cNvPr>
            <p:cNvSpPr txBox="1"/>
            <p:nvPr/>
          </p:nvSpPr>
          <p:spPr>
            <a:xfrm>
              <a:off x="7170638" y="449454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32E9D07D-BC24-A544-D991-5E462BB93D7A}"/>
                </a:ext>
              </a:extLst>
            </p:cNvPr>
            <p:cNvSpPr txBox="1"/>
            <p:nvPr/>
          </p:nvSpPr>
          <p:spPr>
            <a:xfrm>
              <a:off x="7170638" y="4385346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F1874E39-E93E-3D19-BD00-B4612FA1486E}"/>
                </a:ext>
              </a:extLst>
            </p:cNvPr>
            <p:cNvSpPr txBox="1"/>
            <p:nvPr/>
          </p:nvSpPr>
          <p:spPr>
            <a:xfrm>
              <a:off x="7170638" y="427392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7D0B38C8-385B-134B-4CD1-FE6AA50575F9}"/>
                </a:ext>
              </a:extLst>
            </p:cNvPr>
            <p:cNvSpPr txBox="1"/>
            <p:nvPr/>
          </p:nvSpPr>
          <p:spPr>
            <a:xfrm>
              <a:off x="7170638" y="415852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3F3E85B0-A576-7E51-F7F3-AEE1FD121FFC}"/>
                </a:ext>
              </a:extLst>
            </p:cNvPr>
            <p:cNvSpPr txBox="1"/>
            <p:nvPr/>
          </p:nvSpPr>
          <p:spPr>
            <a:xfrm>
              <a:off x="6177161" y="449454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DAF264D1-8B9D-6C7D-9663-CDA196E2637B}"/>
                </a:ext>
              </a:extLst>
            </p:cNvPr>
            <p:cNvSpPr txBox="1"/>
            <p:nvPr/>
          </p:nvSpPr>
          <p:spPr>
            <a:xfrm>
              <a:off x="6177161" y="4385346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xmlns="" id="{E5E6544E-C17A-F10C-BCED-6D39AA167BB3}"/>
                </a:ext>
              </a:extLst>
            </p:cNvPr>
            <p:cNvSpPr txBox="1"/>
            <p:nvPr/>
          </p:nvSpPr>
          <p:spPr>
            <a:xfrm>
              <a:off x="6177161" y="427392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xmlns="" id="{7AFD05DC-18A6-5CB9-4105-AE3E5CD4FC05}"/>
                </a:ext>
              </a:extLst>
            </p:cNvPr>
            <p:cNvSpPr txBox="1"/>
            <p:nvPr/>
          </p:nvSpPr>
          <p:spPr>
            <a:xfrm>
              <a:off x="6177161" y="415852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F293FF21-54E0-73C6-7393-F28297F6FCE5}"/>
                </a:ext>
              </a:extLst>
            </p:cNvPr>
            <p:cNvSpPr txBox="1"/>
            <p:nvPr/>
          </p:nvSpPr>
          <p:spPr>
            <a:xfrm>
              <a:off x="6186204" y="390123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0EFA42F1-53E6-3A59-F696-716B05D24405}"/>
                </a:ext>
              </a:extLst>
            </p:cNvPr>
            <p:cNvSpPr txBox="1"/>
            <p:nvPr/>
          </p:nvSpPr>
          <p:spPr>
            <a:xfrm>
              <a:off x="6293268" y="3861943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79BE3B8A-2E3F-5A58-07E2-6767A8684857}"/>
                </a:ext>
              </a:extLst>
            </p:cNvPr>
            <p:cNvSpPr txBox="1"/>
            <p:nvPr/>
          </p:nvSpPr>
          <p:spPr>
            <a:xfrm>
              <a:off x="6200312" y="370506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xmlns="" id="{D5790AF4-AB0C-3915-EB73-7031D2B3F90F}"/>
                </a:ext>
              </a:extLst>
            </p:cNvPr>
            <p:cNvSpPr txBox="1"/>
            <p:nvPr/>
          </p:nvSpPr>
          <p:spPr>
            <a:xfrm>
              <a:off x="6212175" y="3590746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022A392F-AF2F-3427-0EC3-57FF6926924C}"/>
                </a:ext>
              </a:extLst>
            </p:cNvPr>
            <p:cNvSpPr txBox="1"/>
            <p:nvPr/>
          </p:nvSpPr>
          <p:spPr>
            <a:xfrm>
              <a:off x="6212175" y="3469776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xmlns="" id="{6A7764C8-D904-874C-FE2B-97D95CE639C9}"/>
                </a:ext>
              </a:extLst>
            </p:cNvPr>
            <p:cNvSpPr txBox="1"/>
            <p:nvPr/>
          </p:nvSpPr>
          <p:spPr>
            <a:xfrm>
              <a:off x="6032111" y="383513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18F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663CA4C5-2286-B8AE-2BEF-247B788208D2}"/>
                </a:ext>
              </a:extLst>
            </p:cNvPr>
            <p:cNvSpPr txBox="1"/>
            <p:nvPr/>
          </p:nvSpPr>
          <p:spPr>
            <a:xfrm>
              <a:off x="5891632" y="383513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xmlns="" id="{AAD1A0D6-66CC-5D62-6F04-CA61F9033224}"/>
                </a:ext>
              </a:extLst>
            </p:cNvPr>
            <p:cNvSpPr txBox="1"/>
            <p:nvPr/>
          </p:nvSpPr>
          <p:spPr>
            <a:xfrm>
              <a:off x="6523171" y="392631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6D9D7DD9-10C8-5932-3846-242760D18D21}"/>
                </a:ext>
              </a:extLst>
            </p:cNvPr>
            <p:cNvSpPr txBox="1"/>
            <p:nvPr/>
          </p:nvSpPr>
          <p:spPr>
            <a:xfrm>
              <a:off x="6637996" y="392631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xmlns="" id="{139340A4-F9ED-A3D3-C9F2-1EE192B57EA9}"/>
                </a:ext>
              </a:extLst>
            </p:cNvPr>
            <p:cNvSpPr txBox="1"/>
            <p:nvPr/>
          </p:nvSpPr>
          <p:spPr>
            <a:xfrm>
              <a:off x="6757429" y="392631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D703087A-F12C-D6CD-6D84-0E27D73335B4}"/>
                </a:ext>
              </a:extLst>
            </p:cNvPr>
            <p:cNvSpPr txBox="1"/>
            <p:nvPr/>
          </p:nvSpPr>
          <p:spPr>
            <a:xfrm>
              <a:off x="6891234" y="392631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DF158147-2209-3C4A-4DE2-5BDA80927B6D}"/>
                </a:ext>
              </a:extLst>
            </p:cNvPr>
            <p:cNvSpPr txBox="1"/>
            <p:nvPr/>
          </p:nvSpPr>
          <p:spPr>
            <a:xfrm>
              <a:off x="7149500" y="390123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B32E0D80-DC66-8DAF-714C-DCE04E588522}"/>
                </a:ext>
              </a:extLst>
            </p:cNvPr>
            <p:cNvSpPr txBox="1"/>
            <p:nvPr/>
          </p:nvSpPr>
          <p:spPr>
            <a:xfrm>
              <a:off x="7256981" y="3861943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7AB56F90-7932-3E94-2DB5-936C2B4D25CE}"/>
                </a:ext>
              </a:extLst>
            </p:cNvPr>
            <p:cNvSpPr txBox="1"/>
            <p:nvPr/>
          </p:nvSpPr>
          <p:spPr>
            <a:xfrm>
              <a:off x="7195977" y="3719837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28F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xmlns="" id="{4E09366F-5493-A037-46A1-A8468DE5EF94}"/>
                </a:ext>
              </a:extLst>
            </p:cNvPr>
            <p:cNvSpPr txBox="1"/>
            <p:nvPr/>
          </p:nvSpPr>
          <p:spPr>
            <a:xfrm>
              <a:off x="7195977" y="360443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25F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DA29AA95-F219-C087-1163-DCE4BC8A1DA0}"/>
                </a:ext>
              </a:extLst>
            </p:cNvPr>
            <p:cNvSpPr txBox="1"/>
            <p:nvPr/>
          </p:nvSpPr>
          <p:spPr>
            <a:xfrm>
              <a:off x="7478988" y="392424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C58C0C96-7022-0561-47EC-EEE868BE9B69}"/>
                </a:ext>
              </a:extLst>
            </p:cNvPr>
            <p:cNvSpPr txBox="1"/>
            <p:nvPr/>
          </p:nvSpPr>
          <p:spPr>
            <a:xfrm>
              <a:off x="7596387" y="392424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6A382772-F7E4-B366-EE7C-D5E93B1DB61D}"/>
                </a:ext>
              </a:extLst>
            </p:cNvPr>
            <p:cNvSpPr txBox="1"/>
            <p:nvPr/>
          </p:nvSpPr>
          <p:spPr>
            <a:xfrm>
              <a:off x="7717355" y="392424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27F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xmlns="" id="{F99016DB-CD3C-754D-A1F1-66A43801E634}"/>
                </a:ext>
              </a:extLst>
            </p:cNvPr>
            <p:cNvSpPr txBox="1"/>
            <p:nvPr/>
          </p:nvSpPr>
          <p:spPr>
            <a:xfrm>
              <a:off x="7844735" y="392424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27F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xmlns="" id="{CF598DD2-6317-EA0C-4C4E-367E75D192BF}"/>
                </a:ext>
              </a:extLst>
            </p:cNvPr>
            <p:cNvSpPr txBox="1"/>
            <p:nvPr/>
          </p:nvSpPr>
          <p:spPr>
            <a:xfrm>
              <a:off x="8119435" y="3903533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xmlns="" id="{C201BD8A-063B-578B-A4C9-B1672A3F4CC9}"/>
                </a:ext>
              </a:extLst>
            </p:cNvPr>
            <p:cNvSpPr txBox="1"/>
            <p:nvPr/>
          </p:nvSpPr>
          <p:spPr>
            <a:xfrm>
              <a:off x="8217861" y="3856199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010D440B-4503-FC9B-26A1-0AEBDCB3009D}"/>
                </a:ext>
              </a:extLst>
            </p:cNvPr>
            <p:cNvSpPr txBox="1"/>
            <p:nvPr/>
          </p:nvSpPr>
          <p:spPr>
            <a:xfrm>
              <a:off x="8150279" y="3714647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21F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xmlns="" id="{A3552408-6EB6-B882-9FCD-E240C640F697}"/>
                </a:ext>
              </a:extLst>
            </p:cNvPr>
            <p:cNvSpPr txBox="1"/>
            <p:nvPr/>
          </p:nvSpPr>
          <p:spPr>
            <a:xfrm>
              <a:off x="8148922" y="360443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18F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xmlns="" id="{46EF6D4B-CACA-1AC1-AA78-A589DA9E9122}"/>
                </a:ext>
              </a:extLst>
            </p:cNvPr>
            <p:cNvSpPr txBox="1"/>
            <p:nvPr/>
          </p:nvSpPr>
          <p:spPr>
            <a:xfrm>
              <a:off x="8412363" y="3901651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xmlns="" id="{B7271778-B092-0EF2-98F8-4531F74115EF}"/>
                </a:ext>
              </a:extLst>
            </p:cNvPr>
            <p:cNvSpPr txBox="1"/>
            <p:nvPr/>
          </p:nvSpPr>
          <p:spPr>
            <a:xfrm>
              <a:off x="8525661" y="389905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xmlns="" id="{EB0C4B54-962C-AE55-3CD5-710C83BF8456}"/>
                </a:ext>
              </a:extLst>
            </p:cNvPr>
            <p:cNvSpPr txBox="1"/>
            <p:nvPr/>
          </p:nvSpPr>
          <p:spPr>
            <a:xfrm>
              <a:off x="6155794" y="3218976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27F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xmlns="" id="{374CA491-A314-F93B-9FC5-087D9F5DC00C}"/>
                </a:ext>
              </a:extLst>
            </p:cNvPr>
            <p:cNvSpPr txBox="1"/>
            <p:nvPr/>
          </p:nvSpPr>
          <p:spPr>
            <a:xfrm>
              <a:off x="6258653" y="317616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25F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xmlns="" id="{2643A2D0-B5B0-DDA2-EE12-F9D0EBA9B312}"/>
                </a:ext>
              </a:extLst>
            </p:cNvPr>
            <p:cNvSpPr txBox="1"/>
            <p:nvPr/>
          </p:nvSpPr>
          <p:spPr>
            <a:xfrm>
              <a:off x="6185938" y="301771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xmlns="" id="{54245291-BA98-5048-FF91-EF4921D2A904}"/>
                </a:ext>
              </a:extLst>
            </p:cNvPr>
            <p:cNvSpPr txBox="1"/>
            <p:nvPr/>
          </p:nvSpPr>
          <p:spPr>
            <a:xfrm>
              <a:off x="6185164" y="289888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xmlns="" id="{1D754BA3-445B-5D8B-CBF1-0E7F31D7BB3E}"/>
                </a:ext>
              </a:extLst>
            </p:cNvPr>
            <p:cNvSpPr txBox="1"/>
            <p:nvPr/>
          </p:nvSpPr>
          <p:spPr>
            <a:xfrm>
              <a:off x="6185164" y="2783478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xmlns="" id="{14B8725A-BA0F-C812-89C7-CE351D682B85}"/>
                </a:ext>
              </a:extLst>
            </p:cNvPr>
            <p:cNvSpPr txBox="1"/>
            <p:nvPr/>
          </p:nvSpPr>
          <p:spPr>
            <a:xfrm>
              <a:off x="6006324" y="3133903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21F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xmlns="" id="{C6AE0207-09A6-333D-6D94-4A3BF134A18B}"/>
                </a:ext>
              </a:extLst>
            </p:cNvPr>
            <p:cNvSpPr txBox="1"/>
            <p:nvPr/>
          </p:nvSpPr>
          <p:spPr>
            <a:xfrm>
              <a:off x="5880029" y="3133903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21F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xmlns="" id="{77D17C8C-7D3A-9252-145D-B3167E71C422}"/>
                </a:ext>
              </a:extLst>
            </p:cNvPr>
            <p:cNvSpPr txBox="1"/>
            <p:nvPr/>
          </p:nvSpPr>
          <p:spPr>
            <a:xfrm>
              <a:off x="6398963" y="250030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20F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xmlns="" id="{25EBB0A5-0F84-9751-9F8F-B683050D9EBC}"/>
                </a:ext>
              </a:extLst>
            </p:cNvPr>
            <p:cNvSpPr txBox="1"/>
            <p:nvPr/>
          </p:nvSpPr>
          <p:spPr>
            <a:xfrm>
              <a:off x="6527364" y="250030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20F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xmlns="" id="{28DCA797-9D36-C557-1F63-09428B2D3D35}"/>
                </a:ext>
              </a:extLst>
            </p:cNvPr>
            <p:cNvSpPr txBox="1"/>
            <p:nvPr/>
          </p:nvSpPr>
          <p:spPr>
            <a:xfrm>
              <a:off x="6655951" y="2500302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17F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xmlns="" id="{BD36D1CB-E3A5-3120-420B-68003554F9A0}"/>
                </a:ext>
              </a:extLst>
            </p:cNvPr>
            <p:cNvSpPr txBox="1"/>
            <p:nvPr/>
          </p:nvSpPr>
          <p:spPr>
            <a:xfrm>
              <a:off x="6800948" y="2374336"/>
              <a:ext cx="61970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8F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xmlns="" id="{3819822A-C943-F5DF-CD93-E7D4146890FB}"/>
                </a:ext>
              </a:extLst>
            </p:cNvPr>
            <p:cNvSpPr txBox="1"/>
            <p:nvPr/>
          </p:nvSpPr>
          <p:spPr>
            <a:xfrm>
              <a:off x="6807061" y="2539039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17F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xmlns="" id="{4E9F3266-F9B7-FC90-7B49-419A837553C2}"/>
                </a:ext>
              </a:extLst>
            </p:cNvPr>
            <p:cNvSpPr txBox="1"/>
            <p:nvPr/>
          </p:nvSpPr>
          <p:spPr>
            <a:xfrm>
              <a:off x="5778889" y="235696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20F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xmlns="" id="{2149C7DF-8864-15E8-9A87-423F9DCAAD71}"/>
                </a:ext>
              </a:extLst>
            </p:cNvPr>
            <p:cNvSpPr txBox="1"/>
            <p:nvPr/>
          </p:nvSpPr>
          <p:spPr>
            <a:xfrm>
              <a:off x="5911504" y="235696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21F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xmlns="" id="{95280AC1-49F6-284A-7BFB-E2A1E5EAF801}"/>
                </a:ext>
              </a:extLst>
            </p:cNvPr>
            <p:cNvSpPr txBox="1"/>
            <p:nvPr/>
          </p:nvSpPr>
          <p:spPr>
            <a:xfrm>
              <a:off x="6043741" y="235696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xmlns="" id="{E2C0250D-0A88-716B-C94C-CFCE9603818D}"/>
                </a:ext>
              </a:extLst>
            </p:cNvPr>
            <p:cNvSpPr txBox="1"/>
            <p:nvPr/>
          </p:nvSpPr>
          <p:spPr>
            <a:xfrm>
              <a:off x="6187763" y="2401945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19F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xmlns="" id="{7040B646-B441-A256-40F6-E60664BD823D}"/>
                </a:ext>
              </a:extLst>
            </p:cNvPr>
            <p:cNvSpPr txBox="1"/>
            <p:nvPr/>
          </p:nvSpPr>
          <p:spPr>
            <a:xfrm>
              <a:off x="6165697" y="2224823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10F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xmlns="" id="{74636223-52B6-2BDF-6352-326E5BB98FDD}"/>
                </a:ext>
              </a:extLst>
            </p:cNvPr>
            <p:cNvSpPr txBox="1"/>
            <p:nvPr/>
          </p:nvSpPr>
          <p:spPr>
            <a:xfrm>
              <a:off x="5461640" y="2641317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10F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xmlns="" id="{62AD0820-228E-2DA6-DD11-FFBF1E42E4DB}"/>
                </a:ext>
              </a:extLst>
            </p:cNvPr>
            <p:cNvSpPr txBox="1"/>
            <p:nvPr/>
          </p:nvSpPr>
          <p:spPr>
            <a:xfrm>
              <a:off x="5518422" y="2699600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xmlns="" id="{B68C24DF-67A4-3425-3CC7-9ED2904E73FF}"/>
                </a:ext>
              </a:extLst>
            </p:cNvPr>
            <p:cNvSpPr txBox="1"/>
            <p:nvPr/>
          </p:nvSpPr>
          <p:spPr>
            <a:xfrm>
              <a:off x="5575192" y="2641317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xmlns="" id="{D4009282-5036-430F-925D-53DD3FEE6A47}"/>
                </a:ext>
              </a:extLst>
            </p:cNvPr>
            <p:cNvSpPr txBox="1"/>
            <p:nvPr/>
          </p:nvSpPr>
          <p:spPr>
            <a:xfrm>
              <a:off x="5631973" y="2699600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xmlns="" id="{86EAE269-886E-F9B6-5ACC-999776D8006E}"/>
                </a:ext>
              </a:extLst>
            </p:cNvPr>
            <p:cNvSpPr txBox="1"/>
            <p:nvPr/>
          </p:nvSpPr>
          <p:spPr>
            <a:xfrm>
              <a:off x="5688755" y="2641317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xmlns="" id="{E1C29DE7-A011-E936-35FC-AFF24E04E54B}"/>
                </a:ext>
              </a:extLst>
            </p:cNvPr>
            <p:cNvSpPr txBox="1"/>
            <p:nvPr/>
          </p:nvSpPr>
          <p:spPr>
            <a:xfrm>
              <a:off x="5650279" y="2579124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xmlns="" id="{B50002B9-2D8B-0D68-5D5D-6F1C04FD3FD4}"/>
                </a:ext>
              </a:extLst>
            </p:cNvPr>
            <p:cNvSpPr txBox="1"/>
            <p:nvPr/>
          </p:nvSpPr>
          <p:spPr>
            <a:xfrm>
              <a:off x="5650279" y="2522950"/>
              <a:ext cx="92956" cy="6610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600" dirty="0">
                  <a:effectLst>
                    <a:glow rad="88900">
                      <a:schemeClr val="bg1"/>
                    </a:glo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13F</a:t>
              </a:r>
              <a:endParaRPr lang="ko-KR" altLang="en-US" sz="600" dirty="0">
                <a:effectLst>
                  <a:glow rad="88900">
                    <a:schemeClr val="bg1"/>
                  </a:glo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98" name="그룹 97">
            <a:extLst>
              <a:ext uri="{FF2B5EF4-FFF2-40B4-BE49-F238E27FC236}">
                <a16:creationId xmlns:a16="http://schemas.microsoft.com/office/drawing/2014/main" xmlns="" id="{225BAB64-92FC-A042-859A-A68FFCAF5CE6}"/>
              </a:ext>
            </a:extLst>
          </p:cNvPr>
          <p:cNvGrpSpPr/>
          <p:nvPr/>
        </p:nvGrpSpPr>
        <p:grpSpPr>
          <a:xfrm>
            <a:off x="435677" y="1342665"/>
            <a:ext cx="4222049" cy="230832"/>
            <a:chOff x="330995" y="1701208"/>
            <a:chExt cx="5807312" cy="230832"/>
          </a:xfrm>
        </p:grpSpPr>
        <p:sp>
          <p:nvSpPr>
            <p:cNvPr id="99" name="Text Box 13">
              <a:extLst>
                <a:ext uri="{FF2B5EF4-FFF2-40B4-BE49-F238E27FC236}">
                  <a16:creationId xmlns:a16="http://schemas.microsoft.com/office/drawing/2014/main" xmlns="" id="{14B37FE7-D02F-0615-A11D-CE9C4AC7F4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047" y="1701208"/>
              <a:ext cx="5655260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50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건축개요</a:t>
              </a:r>
              <a:endParaRPr lang="en-US" altLang="ko-KR" sz="1500" dirty="0">
                <a:solidFill>
                  <a:srgbClr val="0070C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sym typeface="Wingdings"/>
              </a:endParaRPr>
            </a:p>
          </p:txBody>
        </p:sp>
        <p:sp>
          <p:nvSpPr>
            <p:cNvPr id="100" name="직사각형 99">
              <a:extLst>
                <a:ext uri="{FF2B5EF4-FFF2-40B4-BE49-F238E27FC236}">
                  <a16:creationId xmlns:a16="http://schemas.microsoft.com/office/drawing/2014/main" xmlns="" id="{BAA7C225-A057-3BC6-64F4-0936C635A63D}"/>
                </a:ext>
              </a:extLst>
            </p:cNvPr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1" name="그룹 100">
            <a:extLst>
              <a:ext uri="{FF2B5EF4-FFF2-40B4-BE49-F238E27FC236}">
                <a16:creationId xmlns:a16="http://schemas.microsoft.com/office/drawing/2014/main" xmlns="" id="{225BAB64-92FC-A042-859A-A68FFCAF5CE6}"/>
              </a:ext>
            </a:extLst>
          </p:cNvPr>
          <p:cNvGrpSpPr/>
          <p:nvPr/>
        </p:nvGrpSpPr>
        <p:grpSpPr>
          <a:xfrm>
            <a:off x="5097463" y="1342665"/>
            <a:ext cx="4222049" cy="230832"/>
            <a:chOff x="330995" y="1701208"/>
            <a:chExt cx="5807312" cy="230832"/>
          </a:xfrm>
        </p:grpSpPr>
        <p:sp>
          <p:nvSpPr>
            <p:cNvPr id="102" name="Text Box 13">
              <a:extLst>
                <a:ext uri="{FF2B5EF4-FFF2-40B4-BE49-F238E27FC236}">
                  <a16:creationId xmlns:a16="http://schemas.microsoft.com/office/drawing/2014/main" xmlns="" id="{14B37FE7-D02F-0615-A11D-CE9C4AC7F4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047" y="1701208"/>
              <a:ext cx="5655260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건축 배치도</a:t>
              </a:r>
              <a:r>
                <a:rPr lang="en-US" altLang="ko-KR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(</a:t>
              </a:r>
              <a:r>
                <a:rPr lang="ko-KR" altLang="en-US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안</a:t>
              </a:r>
              <a:r>
                <a:rPr lang="en-US" altLang="ko-KR" sz="1500" dirty="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)</a:t>
              </a:r>
              <a:endParaRPr lang="en-US" altLang="ko-KR" sz="1500" dirty="0">
                <a:solidFill>
                  <a:srgbClr val="0070C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sym typeface="Wingdings"/>
              </a:endParaRPr>
            </a:p>
          </p:txBody>
        </p:sp>
        <p:sp>
          <p:nvSpPr>
            <p:cNvPr id="103" name="직사각형 102">
              <a:extLst>
                <a:ext uri="{FF2B5EF4-FFF2-40B4-BE49-F238E27FC236}">
                  <a16:creationId xmlns:a16="http://schemas.microsoft.com/office/drawing/2014/main" xmlns="" id="{BAA7C225-A057-3BC6-64F4-0936C635A63D}"/>
                </a:ext>
              </a:extLst>
            </p:cNvPr>
            <p:cNvSpPr/>
            <p:nvPr/>
          </p:nvSpPr>
          <p:spPr>
            <a:xfrm>
              <a:off x="330995" y="1703761"/>
              <a:ext cx="79017" cy="225727"/>
            </a:xfrm>
            <a:prstGeom prst="rect">
              <a:avLst/>
            </a:prstGeom>
            <a:solidFill>
              <a:srgbClr val="30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4" name="Picture 4" descr="E:\03_견적관련자료\14년견적\25_동면장학리,정족리[대양 치유의숲검토]\동면 장학리 산40-1,산41\위치도\방위표.png">
            <a:extLst>
              <a:ext uri="{FF2B5EF4-FFF2-40B4-BE49-F238E27FC236}">
                <a16:creationId xmlns:a16="http://schemas.microsoft.com/office/drawing/2014/main" xmlns="" id="{9A8E88E3-D800-43F6-8B4A-10D931A7E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4" t="6250" r="14229" b="12500"/>
          <a:stretch>
            <a:fillRect/>
          </a:stretch>
        </p:blipFill>
        <p:spPr bwMode="auto">
          <a:xfrm>
            <a:off x="9018324" y="1710678"/>
            <a:ext cx="601986" cy="614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6083A289-AA9F-2A4C-4685-F268C974305A}"/>
              </a:ext>
            </a:extLst>
          </p:cNvPr>
          <p:cNvSpPr txBox="1"/>
          <p:nvPr/>
        </p:nvSpPr>
        <p:spPr>
          <a:xfrm>
            <a:off x="320207" y="6088238"/>
            <a:ext cx="92056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※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변경 사유 </a:t>
            </a:r>
            <a:r>
              <a:rPr lang="en-US" altLang="ko-KR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공공지원민간임대주택 공급의 일반분양 전환으로 공공지원민간임대 계획내용 삭제</a:t>
            </a:r>
            <a:endParaRPr lang="ko-KR" altLang="en-US" sz="1100" dirty="0">
              <a:solidFill>
                <a:srgbClr val="0000FF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743055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algn="ctr" eaLnBrk="1" latinLnBrk="1" hangingPunct="1">
              <a:lnSpc>
                <a:spcPct val="70000"/>
              </a:lnSpc>
              <a:defRPr/>
            </a:pP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돋움" pitchFamily="50" charset="-127"/>
              <a:ea typeface="HY중고딕" pitchFamily="18" charset="-127"/>
            </a:endParaRP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xmlns="" id="{A38EF9FC-C719-C6C3-3874-3AD483A72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087" y="2854160"/>
            <a:ext cx="6839825" cy="53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44000" tIns="34946" rIns="144000" bIns="34946" anchor="ctr"/>
          <a:lstStyle/>
          <a:p>
            <a:pPr algn="ctr" fontAlgn="base" latinLnBrk="0"/>
            <a:r>
              <a:rPr lang="ko-KR" altLang="en-US" sz="3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향후 추진절차</a:t>
            </a:r>
            <a:endParaRPr lang="ko-KR" altLang="en-US" sz="3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12C6A509-9196-BDA0-6229-9B103DA4EA4B}"/>
              </a:ext>
            </a:extLst>
          </p:cNvPr>
          <p:cNvSpPr/>
          <p:nvPr/>
        </p:nvSpPr>
        <p:spPr>
          <a:xfrm flipH="1">
            <a:off x="1070372" y="3415510"/>
            <a:ext cx="7765256" cy="457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438CB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7708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3B6AFD-DD88-4CDA-BBF2-1D795F6DE87A}"/>
              </a:ext>
            </a:extLst>
          </p:cNvPr>
          <p:cNvSpPr txBox="1"/>
          <p:nvPr/>
        </p:nvSpPr>
        <p:spPr>
          <a:xfrm>
            <a:off x="260331" y="94231"/>
            <a:ext cx="53860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 contourW="6350"/>
          </a:bodyPr>
          <a:lstStyle>
            <a:defPPr>
              <a:defRPr lang="ko-KR"/>
            </a:defPPr>
            <a:lvl1pPr>
              <a:defRPr sz="4000" spc="-150" baseline="0">
                <a:solidFill>
                  <a:schemeClr val="accent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r>
              <a:rPr lang="en-US" altLang="ko-KR" dirty="0" smtClean="0"/>
              <a:t>05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E0AB587-7D51-4A47-A434-D357C0E04759}"/>
              </a:ext>
            </a:extLst>
          </p:cNvPr>
          <p:cNvSpPr txBox="1"/>
          <p:nvPr/>
        </p:nvSpPr>
        <p:spPr>
          <a:xfrm>
            <a:off x="895408" y="291617"/>
            <a:ext cx="2611190" cy="40864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r>
              <a:rPr lang="ko-KR" altLang="en-US" sz="2000" spc="-1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향후 추진계획</a:t>
            </a:r>
            <a:endParaRPr lang="ko-KR" altLang="en-US" sz="2000" spc="-100" baseline="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E5E14431-FB06-4BFF-8B0F-0EEA933C1F55}"/>
              </a:ext>
            </a:extLst>
          </p:cNvPr>
          <p:cNvGrpSpPr/>
          <p:nvPr/>
        </p:nvGrpSpPr>
        <p:grpSpPr>
          <a:xfrm>
            <a:off x="296432" y="915357"/>
            <a:ext cx="4256518" cy="280697"/>
            <a:chOff x="296432" y="1000970"/>
            <a:chExt cx="4256518" cy="280697"/>
          </a:xfrm>
        </p:grpSpPr>
        <p:sp>
          <p:nvSpPr>
            <p:cNvPr id="16" name="Text Box 13">
              <a:extLst>
                <a:ext uri="{FF2B5EF4-FFF2-40B4-BE49-F238E27FC236}">
                  <a16:creationId xmlns:a16="http://schemas.microsoft.com/office/drawing/2014/main" xmlns="" id="{9B447E35-AEAA-4B93-E9FF-AC31AA13BB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9106" y="1018208"/>
              <a:ext cx="394384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ko-KR" altLang="en-US" sz="1600">
                  <a:latin typeface="KoPub돋움체 Bold" panose="00000800000000000000" pitchFamily="2" charset="-127"/>
                  <a:ea typeface="KoPub돋움체 Bold" panose="00000800000000000000" pitchFamily="2" charset="-127"/>
                  <a:sym typeface="Wingdings"/>
                </a:rPr>
                <a:t>사업추진계획</a:t>
              </a:r>
              <a:endParaRPr lang="en-US" altLang="ko-KR" sz="1600" dirty="0">
                <a:latin typeface="KoPub돋움체 Bold" panose="00000800000000000000" pitchFamily="2" charset="-127"/>
                <a:ea typeface="KoPub돋움체 Bold" panose="00000800000000000000" pitchFamily="2" charset="-127"/>
                <a:sym typeface="Wingdings"/>
              </a:endParaRPr>
            </a:p>
          </p:txBody>
        </p:sp>
        <p:pic>
          <p:nvPicPr>
            <p:cNvPr id="17" name="Picture 4" descr="D:\타부서업무지원\1부\노후관 갱생공법-PPT\삽도\아이콘-03.png">
              <a:extLst>
                <a:ext uri="{FF2B5EF4-FFF2-40B4-BE49-F238E27FC236}">
                  <a16:creationId xmlns:a16="http://schemas.microsoft.com/office/drawing/2014/main" xmlns="" id="{07CB2574-FB1D-E4C7-EF34-63753613DA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32" y="1000970"/>
              <a:ext cx="278490" cy="280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6" name="모서리가 둥근 직사각형 105"/>
          <p:cNvSpPr/>
          <p:nvPr/>
        </p:nvSpPr>
        <p:spPr>
          <a:xfrm>
            <a:off x="674953" y="1311778"/>
            <a:ext cx="3852862" cy="39112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20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정비계획 변경</a:t>
            </a:r>
            <a:r>
              <a:rPr lang="en-US" altLang="ko-KR" sz="120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120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</a:t>
            </a:r>
            <a:r>
              <a:rPr lang="en-US" altLang="ko-KR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 </a:t>
            </a:r>
            <a:r>
              <a: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접수</a:t>
            </a:r>
          </a:p>
        </p:txBody>
      </p:sp>
      <p:sp>
        <p:nvSpPr>
          <p:cNvPr id="107" name="모서리가 둥근 직사각형 106"/>
          <p:cNvSpPr/>
          <p:nvPr/>
        </p:nvSpPr>
        <p:spPr>
          <a:xfrm>
            <a:off x="674953" y="2229811"/>
            <a:ext cx="3852862" cy="391122"/>
          </a:xfrm>
          <a:prstGeom prst="roundRect">
            <a:avLst/>
          </a:prstGeom>
          <a:gradFill>
            <a:gsLst>
              <a:gs pos="68000">
                <a:schemeClr val="accent1">
                  <a:lumMod val="50000"/>
                </a:schemeClr>
              </a:gs>
              <a:gs pos="0">
                <a:schemeClr val="accent1">
                  <a:lumMod val="89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20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주민공람공고</a:t>
            </a:r>
            <a:r>
              <a:rPr lang="en-US" altLang="ko-KR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(30</a:t>
            </a:r>
            <a:r>
              <a:rPr lang="ko-KR" altLang="en-US" sz="120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일 이상</a:t>
            </a:r>
            <a:r>
              <a:rPr lang="en-US" altLang="ko-KR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08" name="모서리가 둥근 직사각형 107"/>
          <p:cNvSpPr/>
          <p:nvPr/>
        </p:nvSpPr>
        <p:spPr>
          <a:xfrm>
            <a:off x="674953" y="2958587"/>
            <a:ext cx="3852862" cy="391122"/>
          </a:xfrm>
          <a:prstGeom prst="roundRect">
            <a:avLst/>
          </a:prstGeom>
          <a:gradFill>
            <a:gsLst>
              <a:gs pos="68000">
                <a:schemeClr val="accent1">
                  <a:lumMod val="50000"/>
                </a:schemeClr>
              </a:gs>
              <a:gs pos="0">
                <a:schemeClr val="accent1">
                  <a:lumMod val="89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관계 기관 및 부서 협의</a:t>
            </a:r>
          </a:p>
        </p:txBody>
      </p:sp>
      <p:sp>
        <p:nvSpPr>
          <p:cNvPr id="109" name="모서리가 둥근 직사각형 108"/>
          <p:cNvSpPr/>
          <p:nvPr/>
        </p:nvSpPr>
        <p:spPr>
          <a:xfrm>
            <a:off x="674953" y="3687363"/>
            <a:ext cx="3852862" cy="391122"/>
          </a:xfrm>
          <a:prstGeom prst="roundRect">
            <a:avLst/>
          </a:prstGeom>
          <a:gradFill>
            <a:gsLst>
              <a:gs pos="68000">
                <a:schemeClr val="accent1">
                  <a:lumMod val="50000"/>
                </a:schemeClr>
              </a:gs>
              <a:gs pos="0">
                <a:schemeClr val="accent1">
                  <a:lumMod val="89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주민설명회</a:t>
            </a:r>
          </a:p>
        </p:txBody>
      </p:sp>
      <p:sp>
        <p:nvSpPr>
          <p:cNvPr id="110" name="모서리가 둥근 직사각형 109"/>
          <p:cNvSpPr/>
          <p:nvPr/>
        </p:nvSpPr>
        <p:spPr>
          <a:xfrm>
            <a:off x="674953" y="4416139"/>
            <a:ext cx="3852862" cy="391122"/>
          </a:xfrm>
          <a:prstGeom prst="roundRect">
            <a:avLst/>
          </a:prstGeom>
          <a:gradFill>
            <a:gsLst>
              <a:gs pos="68000">
                <a:schemeClr val="accent4"/>
              </a:gs>
              <a:gs pos="0">
                <a:schemeClr val="accent4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원주시 의회의견청취</a:t>
            </a:r>
          </a:p>
        </p:txBody>
      </p:sp>
      <p:sp>
        <p:nvSpPr>
          <p:cNvPr id="111" name="이등변 삼각형 110"/>
          <p:cNvSpPr/>
          <p:nvPr/>
        </p:nvSpPr>
        <p:spPr>
          <a:xfrm flipV="1">
            <a:off x="2538035" y="1704825"/>
            <a:ext cx="155274" cy="91010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rgbClr val="3B3B3B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2" name="이등변 삼각형 111"/>
          <p:cNvSpPr/>
          <p:nvPr/>
        </p:nvSpPr>
        <p:spPr>
          <a:xfrm flipV="1">
            <a:off x="2538035" y="2622372"/>
            <a:ext cx="155274" cy="91010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rgbClr val="3B3B3B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3" name="이등변 삼각형 112"/>
          <p:cNvSpPr/>
          <p:nvPr/>
        </p:nvSpPr>
        <p:spPr>
          <a:xfrm flipV="1">
            <a:off x="2538035" y="3350662"/>
            <a:ext cx="155274" cy="91010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rgbClr val="3B3B3B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4" name="이등변 삼각형 113"/>
          <p:cNvSpPr/>
          <p:nvPr/>
        </p:nvSpPr>
        <p:spPr>
          <a:xfrm flipV="1">
            <a:off x="2538035" y="4078952"/>
            <a:ext cx="155274" cy="91010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rgbClr val="3B3B3B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5" name="이등변 삼각형 114"/>
          <p:cNvSpPr/>
          <p:nvPr/>
        </p:nvSpPr>
        <p:spPr>
          <a:xfrm flipV="1">
            <a:off x="2538035" y="4807242"/>
            <a:ext cx="155274" cy="91010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rgbClr val="3B3B3B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6" name="모서리가 둥근 직사각형 115"/>
          <p:cNvSpPr/>
          <p:nvPr/>
        </p:nvSpPr>
        <p:spPr>
          <a:xfrm>
            <a:off x="674953" y="5144915"/>
            <a:ext cx="3852862" cy="39112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원주시 도시계획위원회 심의</a:t>
            </a:r>
          </a:p>
        </p:txBody>
      </p:sp>
      <p:sp>
        <p:nvSpPr>
          <p:cNvPr id="117" name="이등변 삼각형 116"/>
          <p:cNvSpPr/>
          <p:nvPr/>
        </p:nvSpPr>
        <p:spPr>
          <a:xfrm flipV="1">
            <a:off x="2538035" y="5535534"/>
            <a:ext cx="155274" cy="91010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rgbClr val="3B3B3B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18" name="모서리가 둥근 직사각형 117"/>
          <p:cNvSpPr/>
          <p:nvPr/>
        </p:nvSpPr>
        <p:spPr>
          <a:xfrm>
            <a:off x="674953" y="5873689"/>
            <a:ext cx="3852862" cy="39112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정비계획 몇 정비구역 변경지정 및 지형도면고시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5376863" y="3143892"/>
            <a:ext cx="3942650" cy="477439"/>
            <a:chOff x="5376863" y="2091543"/>
            <a:chExt cx="3942650" cy="477439"/>
          </a:xfrm>
        </p:grpSpPr>
        <p:sp>
          <p:nvSpPr>
            <p:cNvPr id="122" name="모서리가 둥근 직사각형 121"/>
            <p:cNvSpPr/>
            <p:nvPr/>
          </p:nvSpPr>
          <p:spPr>
            <a:xfrm>
              <a:off x="5376863" y="2091543"/>
              <a:ext cx="3942650" cy="391122"/>
            </a:xfrm>
            <a:prstGeom prst="roundRect">
              <a:avLst/>
            </a:prstGeom>
            <a:gradFill>
              <a:gsLst>
                <a:gs pos="68000">
                  <a:schemeClr val="accent1">
                    <a:lumMod val="50000"/>
                  </a:schemeClr>
                </a:gs>
                <a:gs pos="0">
                  <a:schemeClr val="accent1">
                    <a:lumMod val="89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관리처분계획 변경인가</a:t>
              </a:r>
            </a:p>
          </p:txBody>
        </p:sp>
        <p:sp>
          <p:nvSpPr>
            <p:cNvPr id="123" name="이등변 삼각형 122"/>
            <p:cNvSpPr/>
            <p:nvPr/>
          </p:nvSpPr>
          <p:spPr>
            <a:xfrm flipV="1">
              <a:off x="7283874" y="2477972"/>
              <a:ext cx="128627" cy="91010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rgbClr val="3B3B3B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5376863" y="4053331"/>
            <a:ext cx="3942650" cy="478031"/>
            <a:chOff x="5376863" y="3272559"/>
            <a:chExt cx="3942650" cy="478031"/>
          </a:xfrm>
        </p:grpSpPr>
        <p:sp>
          <p:nvSpPr>
            <p:cNvPr id="126" name="모서리가 둥근 직사각형 125"/>
            <p:cNvSpPr/>
            <p:nvPr/>
          </p:nvSpPr>
          <p:spPr>
            <a:xfrm>
              <a:off x="5376863" y="3272559"/>
              <a:ext cx="3942650" cy="391122"/>
            </a:xfrm>
            <a:prstGeom prst="roundRect">
              <a:avLst/>
            </a:prstGeom>
            <a:gradFill>
              <a:gsLst>
                <a:gs pos="68000">
                  <a:schemeClr val="accent1">
                    <a:lumMod val="50000"/>
                  </a:schemeClr>
                </a:gs>
                <a:gs pos="0">
                  <a:schemeClr val="accent1">
                    <a:lumMod val="89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분               양</a:t>
              </a:r>
            </a:p>
          </p:txBody>
        </p:sp>
        <p:sp>
          <p:nvSpPr>
            <p:cNvPr id="127" name="이등변 삼각형 126"/>
            <p:cNvSpPr/>
            <p:nvPr/>
          </p:nvSpPr>
          <p:spPr>
            <a:xfrm flipV="1">
              <a:off x="7283874" y="3659580"/>
              <a:ext cx="128627" cy="91010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rgbClr val="3B3B3B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5376863" y="4963362"/>
            <a:ext cx="3942650" cy="478327"/>
            <a:chOff x="5376863" y="3863067"/>
            <a:chExt cx="3942650" cy="478327"/>
          </a:xfrm>
        </p:grpSpPr>
        <p:sp>
          <p:nvSpPr>
            <p:cNvPr id="128" name="모서리가 둥근 직사각형 127"/>
            <p:cNvSpPr/>
            <p:nvPr/>
          </p:nvSpPr>
          <p:spPr>
            <a:xfrm>
              <a:off x="5376863" y="3863067"/>
              <a:ext cx="3942650" cy="391122"/>
            </a:xfrm>
            <a:prstGeom prst="roundRect">
              <a:avLst/>
            </a:prstGeom>
            <a:gradFill>
              <a:gsLst>
                <a:gs pos="68000">
                  <a:schemeClr val="accent1">
                    <a:lumMod val="50000"/>
                  </a:schemeClr>
                </a:gs>
                <a:gs pos="0">
                  <a:schemeClr val="accent1">
                    <a:lumMod val="89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준              공</a:t>
              </a:r>
            </a:p>
          </p:txBody>
        </p:sp>
        <p:sp>
          <p:nvSpPr>
            <p:cNvPr id="129" name="이등변 삼각형 128"/>
            <p:cNvSpPr/>
            <p:nvPr/>
          </p:nvSpPr>
          <p:spPr>
            <a:xfrm flipV="1">
              <a:off x="7283874" y="4250384"/>
              <a:ext cx="128627" cy="91010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rgbClr val="3B3B3B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130" name="모서리가 둥근 직사각형 129"/>
          <p:cNvSpPr/>
          <p:nvPr/>
        </p:nvSpPr>
        <p:spPr>
          <a:xfrm>
            <a:off x="5376863" y="5873689"/>
            <a:ext cx="3942650" cy="391122"/>
          </a:xfrm>
          <a:prstGeom prst="roundRect">
            <a:avLst/>
          </a:prstGeom>
          <a:gradFill>
            <a:gsLst>
              <a:gs pos="68000">
                <a:schemeClr val="accent1">
                  <a:lumMod val="50000"/>
                </a:schemeClr>
              </a:gs>
              <a:gs pos="0">
                <a:schemeClr val="accent1">
                  <a:lumMod val="89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ko-KR" altLang="en-US" sz="1200" dirty="0" err="1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조합해산</a:t>
            </a:r>
            <a:r>
              <a: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및 청산</a:t>
            </a:r>
          </a:p>
        </p:txBody>
      </p:sp>
      <p:sp>
        <p:nvSpPr>
          <p:cNvPr id="5" name="자유형 4"/>
          <p:cNvSpPr/>
          <p:nvPr/>
        </p:nvSpPr>
        <p:spPr>
          <a:xfrm>
            <a:off x="4527815" y="1478369"/>
            <a:ext cx="849047" cy="4579532"/>
          </a:xfrm>
          <a:custGeom>
            <a:avLst/>
            <a:gdLst>
              <a:gd name="connsiteX0" fmla="*/ 0 w 1114425"/>
              <a:gd name="connsiteY0" fmla="*/ 4343400 h 4343400"/>
              <a:gd name="connsiteX1" fmla="*/ 590550 w 1114425"/>
              <a:gd name="connsiteY1" fmla="*/ 4343400 h 4343400"/>
              <a:gd name="connsiteX2" fmla="*/ 590550 w 1114425"/>
              <a:gd name="connsiteY2" fmla="*/ 0 h 4343400"/>
              <a:gd name="connsiteX3" fmla="*/ 1114425 w 1114425"/>
              <a:gd name="connsiteY3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4425" h="4343400">
                <a:moveTo>
                  <a:pt x="0" y="4343400"/>
                </a:moveTo>
                <a:lnTo>
                  <a:pt x="590550" y="4343400"/>
                </a:lnTo>
                <a:lnTo>
                  <a:pt x="590550" y="0"/>
                </a:lnTo>
                <a:lnTo>
                  <a:pt x="1114425" y="0"/>
                </a:lnTo>
              </a:path>
            </a:pathLst>
          </a:custGeom>
          <a:noFill/>
          <a:ln>
            <a:solidFill>
              <a:schemeClr val="tx1"/>
            </a:solidFill>
            <a:headEnd type="triangl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5376863" y="1311778"/>
            <a:ext cx="3942650" cy="484057"/>
            <a:chOff x="5376863" y="1501035"/>
            <a:chExt cx="3942650" cy="484057"/>
          </a:xfrm>
        </p:grpSpPr>
        <p:sp>
          <p:nvSpPr>
            <p:cNvPr id="133" name="모서리가 둥근 직사각형 132"/>
            <p:cNvSpPr/>
            <p:nvPr/>
          </p:nvSpPr>
          <p:spPr>
            <a:xfrm>
              <a:off x="5376863" y="1501035"/>
              <a:ext cx="3942650" cy="391122"/>
            </a:xfrm>
            <a:prstGeom prst="roundRect">
              <a:avLst/>
            </a:prstGeom>
            <a:gradFill>
              <a:gsLst>
                <a:gs pos="68000">
                  <a:schemeClr val="accent1">
                    <a:lumMod val="50000"/>
                  </a:schemeClr>
                </a:gs>
                <a:gs pos="0">
                  <a:schemeClr val="accent1">
                    <a:lumMod val="89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건축심의 등 각종 인허가</a:t>
              </a:r>
            </a:p>
          </p:txBody>
        </p:sp>
        <p:sp>
          <p:nvSpPr>
            <p:cNvPr id="142" name="이등변 삼각형 141"/>
            <p:cNvSpPr/>
            <p:nvPr/>
          </p:nvSpPr>
          <p:spPr>
            <a:xfrm flipV="1">
              <a:off x="7272574" y="1894082"/>
              <a:ext cx="155274" cy="91010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rgbClr val="3B3B3B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xmlns="" id="{75F63CDC-DAD9-2454-B728-3BEBD87DBDEF}"/>
              </a:ext>
            </a:extLst>
          </p:cNvPr>
          <p:cNvGrpSpPr/>
          <p:nvPr/>
        </p:nvGrpSpPr>
        <p:grpSpPr>
          <a:xfrm>
            <a:off x="5376863" y="2227835"/>
            <a:ext cx="3942650" cy="484057"/>
            <a:chOff x="5376863" y="1501035"/>
            <a:chExt cx="3942650" cy="484057"/>
          </a:xfrm>
        </p:grpSpPr>
        <p:sp>
          <p:nvSpPr>
            <p:cNvPr id="45" name="모서리가 둥근 직사각형 132">
              <a:extLst>
                <a:ext uri="{FF2B5EF4-FFF2-40B4-BE49-F238E27FC236}">
                  <a16:creationId xmlns:a16="http://schemas.microsoft.com/office/drawing/2014/main" xmlns="" id="{F6C096E6-BAFE-36C9-A94B-65C3906CC063}"/>
                </a:ext>
              </a:extLst>
            </p:cNvPr>
            <p:cNvSpPr/>
            <p:nvPr/>
          </p:nvSpPr>
          <p:spPr>
            <a:xfrm>
              <a:off x="5376863" y="1501035"/>
              <a:ext cx="3942650" cy="391122"/>
            </a:xfrm>
            <a:prstGeom prst="roundRect">
              <a:avLst/>
            </a:prstGeom>
            <a:gradFill>
              <a:gsLst>
                <a:gs pos="68000">
                  <a:schemeClr val="accent1">
                    <a:lumMod val="50000"/>
                  </a:schemeClr>
                </a:gs>
                <a:gs pos="0">
                  <a:schemeClr val="accent1">
                    <a:lumMod val="89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사업시행계획 변경인가</a:t>
              </a:r>
            </a:p>
          </p:txBody>
        </p:sp>
        <p:sp>
          <p:nvSpPr>
            <p:cNvPr id="46" name="이등변 삼각형 45">
              <a:extLst>
                <a:ext uri="{FF2B5EF4-FFF2-40B4-BE49-F238E27FC236}">
                  <a16:creationId xmlns:a16="http://schemas.microsoft.com/office/drawing/2014/main" xmlns="" id="{74709B72-C7CE-D0D1-0C38-6084547B3979}"/>
                </a:ext>
              </a:extLst>
            </p:cNvPr>
            <p:cNvSpPr/>
            <p:nvPr/>
          </p:nvSpPr>
          <p:spPr>
            <a:xfrm flipV="1">
              <a:off x="7272574" y="1894082"/>
              <a:ext cx="155274" cy="91010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rgbClr val="3B3B3B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4235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돋움" pitchFamily="50" charset="-127"/>
              <a:ea typeface="HY중고딕" pitchFamily="18" charset="-127"/>
              <a:cs typeface="+mn-cs"/>
            </a:endParaRPr>
          </a:p>
        </p:txBody>
      </p:sp>
      <p:sp>
        <p:nvSpPr>
          <p:cNvPr id="7" name="Text Box 46">
            <a:extLst>
              <a:ext uri="{FF2B5EF4-FFF2-40B4-BE49-F238E27FC236}">
                <a16:creationId xmlns:a16="http://schemas.microsoft.com/office/drawing/2014/main" xmlns="" id="{A38EF9FC-C719-C6C3-3874-3AD483A72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087" y="2854160"/>
            <a:ext cx="6839825" cy="53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44000" tIns="34946" rIns="144000" bIns="34946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0" i="0" u="none" strike="noStrike" kern="1200" cap="none" spc="0" normalizeH="0" baseline="0" noProof="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277377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1665</Words>
  <Application>Microsoft Office PowerPoint</Application>
  <PresentationFormat>A4 용지(210x297mm)</PresentationFormat>
  <Paragraphs>724</Paragraphs>
  <Slides>18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36" baseType="lpstr">
      <vt:lpstr>08서울남산체 M</vt:lpstr>
      <vt:lpstr>HY중고딕</vt:lpstr>
      <vt:lpstr>KoPubWorld돋움체 Medium</vt:lpstr>
      <vt:lpstr>KoPub돋움체 Bold</vt:lpstr>
      <vt:lpstr>KoPub돋움체 Medium</vt:lpstr>
      <vt:lpstr>Rix모던고딕 B</vt:lpstr>
      <vt:lpstr>Rix모던고딕 EB</vt:lpstr>
      <vt:lpstr>Rix모던고딕 M</vt:lpstr>
      <vt:lpstr>돋움</vt:lpstr>
      <vt:lpstr>맑은 고딕</vt:lpstr>
      <vt:lpstr>-윤고딕340</vt:lpstr>
      <vt:lpstr>휴먼명조</vt:lpstr>
      <vt:lpstr>Arial</vt:lpstr>
      <vt:lpstr>Calibri</vt:lpstr>
      <vt:lpstr>Calibri Light</vt:lpstr>
      <vt:lpstr>Wingdings</vt:lpstr>
      <vt:lpstr>Wingdings 2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CPC19-804</dc:creator>
  <cp:lastModifiedBy>user</cp:lastModifiedBy>
  <cp:revision>229</cp:revision>
  <dcterms:created xsi:type="dcterms:W3CDTF">2022-04-20T04:44:26Z</dcterms:created>
  <dcterms:modified xsi:type="dcterms:W3CDTF">2022-10-31T04:07:32Z</dcterms:modified>
  <cp:version/>
</cp:coreProperties>
</file>