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419" r:id="rId2"/>
    <p:sldId id="424" r:id="rId3"/>
    <p:sldId id="436" r:id="rId4"/>
    <p:sldId id="437" r:id="rId5"/>
    <p:sldId id="434" r:id="rId6"/>
    <p:sldId id="438" r:id="rId7"/>
    <p:sldId id="439" r:id="rId8"/>
    <p:sldId id="435" r:id="rId9"/>
    <p:sldId id="314" r:id="rId10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134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8F87"/>
    <a:srgbClr val="F3E1EE"/>
    <a:srgbClr val="F6EFDE"/>
    <a:srgbClr val="FAF6EC"/>
    <a:srgbClr val="F1E6C7"/>
    <a:srgbClr val="F58683"/>
    <a:srgbClr val="0000FF"/>
    <a:srgbClr val="9933FF"/>
    <a:srgbClr val="23FD7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11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90" y="120"/>
      </p:cViewPr>
      <p:guideLst>
        <p:guide orient="horz" pos="2183"/>
        <p:guide pos="1345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442" y="4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2026-08-11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442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0442" y="4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2026-08-11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50900"/>
            <a:ext cx="4086225" cy="2298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5045" y="3276368"/>
            <a:ext cx="7951470" cy="2679801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0442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1769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90347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50816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83485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92839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8707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19438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25140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2026-08-11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626292" y="2030386"/>
            <a:ext cx="8074479" cy="2101194"/>
          </a:xfrm>
          <a:prstGeom prst="rect">
            <a:avLst/>
          </a:prstGeom>
          <a:solidFill>
            <a:schemeClr val="bg1">
              <a:lumMod val="85000"/>
              <a:alpha val="21000"/>
            </a:schemeClr>
          </a:solidFill>
          <a:ln w="19050"/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18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시민주권시대</a:t>
            </a:r>
            <a:r>
              <a:rPr lang="en-US" altLang="ko-KR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시정은 올바르게 가고 있습니까</a:t>
            </a:r>
            <a:r>
              <a:rPr lang="en-US" altLang="ko-KR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en-US" altLang="ko-KR" sz="4400" spc="-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60077" y="1694822"/>
            <a:ext cx="2857837" cy="373692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3A3E3652-4CD0-4B7C-8895-29AB6D813A9B}"/>
              </a:ext>
            </a:extLst>
          </p:cNvPr>
          <p:cNvSpPr/>
          <p:nvPr/>
        </p:nvSpPr>
        <p:spPr>
          <a:xfrm>
            <a:off x="5946789" y="5577219"/>
            <a:ext cx="3379694" cy="4034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22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지역구</a:t>
            </a:r>
            <a:r>
              <a:rPr lang="en-US" altLang="ko-K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ko-KR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단구동</a:t>
            </a:r>
            <a:endParaRPr lang="ko-KR" altLang="en-US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618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67698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｢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원주시 자치법규 입법예고에 관한 조례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｣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9A2363EB-7E1D-44CA-9EE6-985547851FFB}"/>
              </a:ext>
            </a:extLst>
          </p:cNvPr>
          <p:cNvSpPr/>
          <p:nvPr/>
        </p:nvSpPr>
        <p:spPr>
          <a:xfrm>
            <a:off x="794946" y="1709722"/>
            <a:ext cx="10363200" cy="161618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제</a:t>
            </a:r>
            <a:r>
              <a:rPr lang="en-US" altLang="ko-KR" sz="2400" b="1" dirty="0">
                <a:solidFill>
                  <a:schemeClr val="tx1"/>
                </a:solidFill>
              </a:rPr>
              <a:t>6</a:t>
            </a:r>
            <a:r>
              <a:rPr lang="ko-KR" altLang="en-US" sz="2400" b="1" dirty="0">
                <a:solidFill>
                  <a:schemeClr val="tx1"/>
                </a:solidFill>
              </a:rPr>
              <a:t>조</a:t>
            </a:r>
            <a:r>
              <a:rPr lang="en-US" altLang="ko-KR" sz="2400" b="1" dirty="0">
                <a:solidFill>
                  <a:schemeClr val="tx1"/>
                </a:solidFill>
              </a:rPr>
              <a:t>(</a:t>
            </a:r>
            <a:r>
              <a:rPr lang="ko-KR" altLang="en-US" sz="2400" b="1" dirty="0">
                <a:solidFill>
                  <a:schemeClr val="tx1"/>
                </a:solidFill>
              </a:rPr>
              <a:t>예고기간</a:t>
            </a:r>
            <a:r>
              <a:rPr lang="en-US" altLang="ko-KR" sz="2400" b="1" dirty="0">
                <a:solidFill>
                  <a:schemeClr val="tx1"/>
                </a:solidFill>
              </a:rPr>
              <a:t>) </a:t>
            </a:r>
            <a:r>
              <a:rPr lang="ko-KR" altLang="en-US" sz="2400" b="1" dirty="0">
                <a:solidFill>
                  <a:schemeClr val="tx1"/>
                </a:solidFill>
              </a:rPr>
              <a:t>① 입법예고기간은 예고할 때 정하되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u="sng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특별한 사정이 없는 한 </a:t>
            </a:r>
            <a:r>
              <a:rPr lang="en-US" altLang="ko-KR" sz="2400" b="1" u="sng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20</a:t>
            </a:r>
            <a:r>
              <a:rPr lang="ko-KR" altLang="en-US" sz="2400" b="1" u="sng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일 이상으로 한다</a:t>
            </a:r>
            <a:r>
              <a:rPr lang="en-US" altLang="ko-KR" sz="2400" b="1" u="sng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.</a:t>
            </a:r>
            <a:r>
              <a:rPr lang="en-US" altLang="ko-KR" sz="2400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8CC045D-2796-499F-9CF7-1931086744F4}"/>
              </a:ext>
            </a:extLst>
          </p:cNvPr>
          <p:cNvSpPr txBox="1"/>
          <p:nvPr/>
        </p:nvSpPr>
        <p:spPr>
          <a:xfrm>
            <a:off x="860612" y="1046544"/>
            <a:ext cx="41360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○ 예고기간과 예외 규정</a:t>
            </a:r>
          </a:p>
        </p:txBody>
      </p:sp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6E816AF8-1687-432D-8AE6-74507E5C8A2D}"/>
              </a:ext>
            </a:extLst>
          </p:cNvPr>
          <p:cNvSpPr/>
          <p:nvPr/>
        </p:nvSpPr>
        <p:spPr>
          <a:xfrm>
            <a:off x="794946" y="3574385"/>
            <a:ext cx="10363200" cy="2389471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제</a:t>
            </a:r>
            <a:r>
              <a:rPr lang="en-US" altLang="ko-KR" sz="2400" b="1" dirty="0">
                <a:solidFill>
                  <a:schemeClr val="tx1"/>
                </a:solidFill>
              </a:rPr>
              <a:t>4</a:t>
            </a:r>
            <a:r>
              <a:rPr lang="ko-KR" altLang="en-US" sz="2400" b="1" dirty="0">
                <a:solidFill>
                  <a:schemeClr val="tx1"/>
                </a:solidFill>
              </a:rPr>
              <a:t>조</a:t>
            </a:r>
            <a:r>
              <a:rPr lang="en-US" altLang="ko-KR" sz="2400" b="1" dirty="0">
                <a:solidFill>
                  <a:schemeClr val="tx1"/>
                </a:solidFill>
              </a:rPr>
              <a:t>(</a:t>
            </a:r>
            <a:r>
              <a:rPr lang="ko-KR" altLang="en-US" sz="2400" b="1" dirty="0">
                <a:solidFill>
                  <a:schemeClr val="tx1"/>
                </a:solidFill>
              </a:rPr>
              <a:t>입법예고</a:t>
            </a:r>
            <a:r>
              <a:rPr lang="en-US" altLang="ko-KR" sz="2400" b="1" dirty="0">
                <a:solidFill>
                  <a:schemeClr val="tx1"/>
                </a:solidFill>
              </a:rPr>
              <a:t>) </a:t>
            </a:r>
            <a:r>
              <a:rPr lang="en-US" altLang="ko-KR" sz="2400" dirty="0">
                <a:solidFill>
                  <a:schemeClr val="tx1"/>
                </a:solidFill>
              </a:rPr>
              <a:t>① </a:t>
            </a:r>
            <a:r>
              <a:rPr lang="ko-KR" altLang="en-US" sz="2400" dirty="0">
                <a:solidFill>
                  <a:schemeClr val="tx1"/>
                </a:solidFill>
              </a:rPr>
              <a:t>원주시장</a:t>
            </a:r>
            <a:r>
              <a:rPr lang="en-US" altLang="ko-KR" sz="2400" dirty="0">
                <a:solidFill>
                  <a:schemeClr val="tx1"/>
                </a:solidFill>
              </a:rPr>
              <a:t>(</a:t>
            </a:r>
            <a:r>
              <a:rPr lang="ko-KR" altLang="en-US" sz="2400" dirty="0">
                <a:solidFill>
                  <a:schemeClr val="tx1"/>
                </a:solidFill>
              </a:rPr>
              <a:t>이하 “</a:t>
            </a:r>
            <a:r>
              <a:rPr lang="ko-KR" altLang="en-US" sz="2400" dirty="0" err="1">
                <a:solidFill>
                  <a:schemeClr val="tx1"/>
                </a:solidFill>
              </a:rPr>
              <a:t>시장”이라</a:t>
            </a:r>
            <a:r>
              <a:rPr lang="ko-KR" altLang="en-US" sz="2400" dirty="0">
                <a:solidFill>
                  <a:schemeClr val="tx1"/>
                </a:solidFill>
              </a:rPr>
              <a:t> 한다</a:t>
            </a:r>
            <a:r>
              <a:rPr lang="en-US" altLang="ko-KR" sz="2400" dirty="0">
                <a:solidFill>
                  <a:schemeClr val="tx1"/>
                </a:solidFill>
              </a:rPr>
              <a:t>)</a:t>
            </a:r>
            <a:r>
              <a:rPr lang="ko-KR" altLang="en-US" sz="2400" dirty="0">
                <a:solidFill>
                  <a:schemeClr val="tx1"/>
                </a:solidFill>
              </a:rPr>
              <a:t>은 자치법규를 입법하려면 그 입법안을 예고하여야 한다</a:t>
            </a:r>
            <a:r>
              <a:rPr lang="en-US" altLang="ko-KR" sz="2400" dirty="0">
                <a:solidFill>
                  <a:schemeClr val="tx1"/>
                </a:solidFill>
              </a:rPr>
              <a:t>. </a:t>
            </a:r>
            <a:r>
              <a:rPr lang="ko-KR" altLang="en-US" sz="2400" b="1" dirty="0">
                <a:solidFill>
                  <a:schemeClr val="tx1"/>
                </a:solidFill>
              </a:rPr>
              <a:t>다만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다음 각 호의 어느 하나에 해당하는 경우에는 예고를 하지 아니할 수 있다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  <a:endParaRPr lang="en-US" altLang="ko-KR" sz="2400" b="1" u="sng" dirty="0">
              <a:solidFill>
                <a:schemeClr val="tx1"/>
              </a:solidFill>
              <a:uFill>
                <a:solidFill>
                  <a:srgbClr val="FF0000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3336628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44951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예고기간 단축 원주시 입장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D2CCE27-85B4-4549-8857-412B1B8B8C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025" y="1505421"/>
            <a:ext cx="9506583" cy="5241272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7682800-CD3A-4040-B945-39691E01FB52}"/>
              </a:ext>
            </a:extLst>
          </p:cNvPr>
          <p:cNvSpPr txBox="1"/>
          <p:nvPr/>
        </p:nvSpPr>
        <p:spPr>
          <a:xfrm>
            <a:off x="1095466" y="977779"/>
            <a:ext cx="60708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/>
              <a:t>일상생활과 관련 없는 행정 사무 집행 주장</a:t>
            </a:r>
          </a:p>
        </p:txBody>
      </p:sp>
    </p:spTree>
    <p:extLst>
      <p:ext uri="{BB962C8B-B14F-4D97-AF65-F5344CB8AC3E}">
        <p14:creationId xmlns:p14="http://schemas.microsoft.com/office/powerpoint/2010/main" val="23889863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67698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｢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원주시 자치법규 입법예고에 관한 조례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｣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9A2363EB-7E1D-44CA-9EE6-985547851FFB}"/>
              </a:ext>
            </a:extLst>
          </p:cNvPr>
          <p:cNvSpPr/>
          <p:nvPr/>
        </p:nvSpPr>
        <p:spPr>
          <a:xfrm>
            <a:off x="794946" y="1227585"/>
            <a:ext cx="10363200" cy="5056275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제</a:t>
            </a:r>
            <a:r>
              <a:rPr lang="en-US" altLang="ko-KR" sz="2400" b="1" dirty="0">
                <a:solidFill>
                  <a:schemeClr val="tx1"/>
                </a:solidFill>
              </a:rPr>
              <a:t>4</a:t>
            </a:r>
            <a:r>
              <a:rPr lang="ko-KR" altLang="en-US" sz="2400" b="1" dirty="0">
                <a:solidFill>
                  <a:schemeClr val="tx1"/>
                </a:solidFill>
              </a:rPr>
              <a:t>조</a:t>
            </a:r>
            <a:r>
              <a:rPr lang="en-US" altLang="ko-KR" sz="2400" b="1" dirty="0">
                <a:solidFill>
                  <a:schemeClr val="tx1"/>
                </a:solidFill>
              </a:rPr>
              <a:t>(</a:t>
            </a:r>
            <a:r>
              <a:rPr lang="ko-KR" altLang="en-US" sz="2400" b="1" dirty="0">
                <a:solidFill>
                  <a:schemeClr val="tx1"/>
                </a:solidFill>
              </a:rPr>
              <a:t>입법예고</a:t>
            </a:r>
            <a:r>
              <a:rPr lang="en-US" altLang="ko-KR" sz="2400" b="1" dirty="0">
                <a:solidFill>
                  <a:schemeClr val="tx1"/>
                </a:solidFill>
              </a:rPr>
              <a:t>) </a:t>
            </a:r>
            <a:r>
              <a:rPr lang="en-US" altLang="ko-KR" sz="2400" dirty="0">
                <a:solidFill>
                  <a:schemeClr val="tx1"/>
                </a:solidFill>
              </a:rPr>
              <a:t>① </a:t>
            </a:r>
            <a:r>
              <a:rPr lang="ko-KR" altLang="en-US" sz="2400" dirty="0">
                <a:solidFill>
                  <a:schemeClr val="tx1"/>
                </a:solidFill>
              </a:rPr>
              <a:t>원주시장</a:t>
            </a:r>
            <a:r>
              <a:rPr lang="en-US" altLang="ko-KR" sz="2400" dirty="0">
                <a:solidFill>
                  <a:schemeClr val="tx1"/>
                </a:solidFill>
              </a:rPr>
              <a:t>(</a:t>
            </a:r>
            <a:r>
              <a:rPr lang="ko-KR" altLang="en-US" sz="2400" dirty="0">
                <a:solidFill>
                  <a:schemeClr val="tx1"/>
                </a:solidFill>
              </a:rPr>
              <a:t>이하 “</a:t>
            </a:r>
            <a:r>
              <a:rPr lang="ko-KR" altLang="en-US" sz="2400" dirty="0" err="1">
                <a:solidFill>
                  <a:schemeClr val="tx1"/>
                </a:solidFill>
              </a:rPr>
              <a:t>시장”이라</a:t>
            </a:r>
            <a:r>
              <a:rPr lang="ko-KR" altLang="en-US" sz="2400" dirty="0">
                <a:solidFill>
                  <a:schemeClr val="tx1"/>
                </a:solidFill>
              </a:rPr>
              <a:t> 한다</a:t>
            </a:r>
            <a:r>
              <a:rPr lang="en-US" altLang="ko-KR" sz="2400" dirty="0">
                <a:solidFill>
                  <a:schemeClr val="tx1"/>
                </a:solidFill>
              </a:rPr>
              <a:t>)</a:t>
            </a:r>
            <a:r>
              <a:rPr lang="ko-KR" altLang="en-US" sz="2400" dirty="0">
                <a:solidFill>
                  <a:schemeClr val="tx1"/>
                </a:solidFill>
              </a:rPr>
              <a:t>은 자치법규를 입법하려면 그 입법안을 예고하여야 한다</a:t>
            </a:r>
            <a:r>
              <a:rPr lang="en-US" altLang="ko-KR" sz="2400" dirty="0">
                <a:solidFill>
                  <a:schemeClr val="tx1"/>
                </a:solidFill>
              </a:rPr>
              <a:t>. </a:t>
            </a:r>
            <a:r>
              <a:rPr lang="ko-KR" altLang="en-US" sz="2400" b="1" dirty="0">
                <a:solidFill>
                  <a:schemeClr val="tx1"/>
                </a:solidFill>
              </a:rPr>
              <a:t>다만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다음 각 호의 어느 하나에 해당하는 경우에는 예고를 하지 아니할 수 있다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ko-KR" altLang="en-US" sz="2400" spc="90" dirty="0">
                <a:solidFill>
                  <a:schemeClr val="tx1"/>
                </a:solidFill>
              </a:rPr>
              <a:t>입법내용이 시민의 </a:t>
            </a:r>
            <a:r>
              <a:rPr lang="ko-KR" altLang="en-US" sz="2400" spc="90" dirty="0" err="1">
                <a:solidFill>
                  <a:schemeClr val="tx1"/>
                </a:solidFill>
              </a:rPr>
              <a:t>권리ㆍ의무</a:t>
            </a:r>
            <a:r>
              <a:rPr lang="ko-KR" altLang="en-US" sz="2400" spc="90" dirty="0">
                <a:solidFill>
                  <a:schemeClr val="tx1"/>
                </a:solidFill>
              </a:rPr>
              <a:t> 또는 일상생활과 관련이 없는 </a:t>
            </a:r>
            <a:r>
              <a:rPr lang="ko-KR" altLang="en-US" sz="2400" dirty="0">
                <a:solidFill>
                  <a:schemeClr val="tx1"/>
                </a:solidFill>
              </a:rPr>
              <a:t>행정사무의 집행에 관한 사항인 경우 </a:t>
            </a:r>
            <a:endParaRPr lang="en-US" altLang="ko-KR" sz="2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7. </a:t>
            </a:r>
            <a:r>
              <a:rPr lang="ko-KR" altLang="en-US" sz="2400" b="1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기구</a:t>
            </a:r>
            <a:r>
              <a:rPr lang="en-US" altLang="ko-KR" sz="2400" b="1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(</a:t>
            </a:r>
            <a:r>
              <a:rPr lang="ko-KR" altLang="en-US" sz="2400" b="1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機構</a:t>
            </a:r>
            <a:r>
              <a:rPr lang="en-US" altLang="ko-KR" sz="2400" b="1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)</a:t>
            </a:r>
            <a:r>
              <a:rPr lang="ko-KR" altLang="en-US" sz="2400" b="1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나 정원의 조정을 내용으로 하는 자치법규의 </a:t>
            </a:r>
            <a:r>
              <a:rPr lang="ko-KR" altLang="en-US" sz="2400" b="1" dirty="0" err="1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제정안</a:t>
            </a:r>
            <a:r>
              <a:rPr lang="ko-KR" altLang="en-US" sz="2400" b="1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 또는 </a:t>
            </a:r>
            <a:r>
              <a:rPr lang="ko-KR" altLang="en-US" sz="2400" b="1" spc="50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개정안을 마련하는 경우로서 </a:t>
            </a:r>
            <a:r>
              <a:rPr lang="ko-KR" altLang="en-US" sz="2400" b="1" u="sng" spc="50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추가적인 경비가 소요되지 아니하거나 </a:t>
            </a:r>
            <a:r>
              <a:rPr lang="ko-KR" altLang="en-US" sz="2400" b="1" u="sng" spc="-150" dirty="0" err="1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기구ㆍ정원의</a:t>
            </a:r>
            <a:r>
              <a:rPr lang="ko-KR" altLang="en-US" sz="2400" b="1" u="sng" spc="-150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 감축 또는 하위직으로의 직급 조정을 내용으로 하는 경우</a:t>
            </a:r>
            <a:endParaRPr lang="en-US" altLang="ko-KR" sz="2400" b="1" u="sng" spc="-150" dirty="0">
              <a:solidFill>
                <a:schemeClr val="tx1"/>
              </a:solidFill>
              <a:uFill>
                <a:solidFill>
                  <a:srgbClr val="FF0000"/>
                </a:solidFill>
              </a:uFill>
            </a:endParaRPr>
          </a:p>
          <a:p>
            <a:pPr>
              <a:lnSpc>
                <a:spcPct val="150000"/>
              </a:lnSpc>
            </a:pPr>
            <a:r>
              <a:rPr lang="en-US" altLang="ko-KR" sz="2000" spc="-150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&lt;</a:t>
            </a:r>
            <a:r>
              <a:rPr lang="ko-KR" altLang="en-US" sz="2000" spc="-150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후략</a:t>
            </a:r>
            <a:r>
              <a:rPr lang="en-US" altLang="ko-KR" sz="2000" spc="-150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18049556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64107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｢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원주시 행정기구설치 조례 시행규칙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｣ 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AA0D416-91B7-4E04-A671-C1D94C94EB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400" y="1441826"/>
            <a:ext cx="5250541" cy="5303778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2BF18A4-0579-4B8A-829C-2293645ECDAA}"/>
              </a:ext>
            </a:extLst>
          </p:cNvPr>
          <p:cNvSpPr txBox="1"/>
          <p:nvPr/>
        </p:nvSpPr>
        <p:spPr>
          <a:xfrm>
            <a:off x="272136" y="873341"/>
            <a:ext cx="41360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○ 일부개정 비용 추계서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19FD4344-9F99-4AAB-AB46-3A76F8B21110}"/>
              </a:ext>
            </a:extLst>
          </p:cNvPr>
          <p:cNvSpPr/>
          <p:nvPr/>
        </p:nvSpPr>
        <p:spPr>
          <a:xfrm>
            <a:off x="841972" y="2127567"/>
            <a:ext cx="3992578" cy="396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B18FD2C-40CD-4DB0-9F36-05E7D5C50877}"/>
              </a:ext>
            </a:extLst>
          </p:cNvPr>
          <p:cNvSpPr/>
          <p:nvPr/>
        </p:nvSpPr>
        <p:spPr>
          <a:xfrm>
            <a:off x="903838" y="5118959"/>
            <a:ext cx="1649240" cy="2135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0D6737A8-1FB2-4ED6-8EFF-99B2617D2337}"/>
              </a:ext>
            </a:extLst>
          </p:cNvPr>
          <p:cNvSpPr/>
          <p:nvPr/>
        </p:nvSpPr>
        <p:spPr>
          <a:xfrm>
            <a:off x="6927456" y="2614897"/>
            <a:ext cx="4578735" cy="1959493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비용이 발생하는 개정임을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집행부도 인지 </a:t>
            </a:r>
            <a:endParaRPr lang="en-US" altLang="ko-KR" sz="2400" b="1" dirty="0">
              <a:solidFill>
                <a:schemeClr val="tx1"/>
              </a:solidFill>
            </a:endParaRPr>
          </a:p>
        </p:txBody>
      </p:sp>
      <p:sp>
        <p:nvSpPr>
          <p:cNvPr id="6" name="화살표: 오른쪽 5">
            <a:extLst>
              <a:ext uri="{FF2B5EF4-FFF2-40B4-BE49-F238E27FC236}">
                <a16:creationId xmlns:a16="http://schemas.microsoft.com/office/drawing/2014/main" id="{4CEADF66-7684-426B-AF46-D8136722E040}"/>
              </a:ext>
            </a:extLst>
          </p:cNvPr>
          <p:cNvSpPr/>
          <p:nvPr/>
        </p:nvSpPr>
        <p:spPr>
          <a:xfrm>
            <a:off x="5927153" y="3501726"/>
            <a:ext cx="680091" cy="457200"/>
          </a:xfrm>
          <a:prstGeom prst="rightArrow">
            <a:avLst/>
          </a:prstGeom>
          <a:solidFill>
            <a:srgbClr val="FD8F87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</p:spTree>
    <p:extLst>
      <p:ext uri="{BB962C8B-B14F-4D97-AF65-F5344CB8AC3E}">
        <p14:creationId xmlns:p14="http://schemas.microsoft.com/office/powerpoint/2010/main" val="513027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64107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｢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원주시 행정기구설치 조례 시행규칙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｣ 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BF18A4-0579-4B8A-829C-2293645ECDAA}"/>
              </a:ext>
            </a:extLst>
          </p:cNvPr>
          <p:cNvSpPr txBox="1"/>
          <p:nvPr/>
        </p:nvSpPr>
        <p:spPr>
          <a:xfrm>
            <a:off x="272136" y="873341"/>
            <a:ext cx="54537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○ 입법예고 기간 단축 협의 문서</a:t>
            </a:r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0D6737A8-1FB2-4ED6-8EFF-99B2617D2337}"/>
              </a:ext>
            </a:extLst>
          </p:cNvPr>
          <p:cNvSpPr/>
          <p:nvPr/>
        </p:nvSpPr>
        <p:spPr>
          <a:xfrm>
            <a:off x="6523944" y="2614897"/>
            <a:ext cx="4982247" cy="2821925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기간 단축 협의 시 입법예고문에 </a:t>
            </a:r>
            <a:r>
              <a:rPr lang="ko-KR" altLang="en-US" sz="2400" b="1" u="sng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단축에 관한 사항을 포함</a:t>
            </a:r>
            <a:r>
              <a:rPr lang="ko-KR" altLang="en-US" sz="2400" b="1" dirty="0">
                <a:solidFill>
                  <a:schemeClr val="tx1"/>
                </a:solidFill>
              </a:rPr>
              <a:t>하도록  조건 명시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☞ 실제 입법 예고문에 사유 누락</a:t>
            </a:r>
            <a:endParaRPr lang="en-US" altLang="ko-KR" sz="2400" b="1" dirty="0">
              <a:solidFill>
                <a:schemeClr val="tx1"/>
              </a:solidFill>
            </a:endParaRPr>
          </a:p>
        </p:txBody>
      </p:sp>
      <p:sp>
        <p:nvSpPr>
          <p:cNvPr id="6" name="화살표: 오른쪽 5">
            <a:extLst>
              <a:ext uri="{FF2B5EF4-FFF2-40B4-BE49-F238E27FC236}">
                <a16:creationId xmlns:a16="http://schemas.microsoft.com/office/drawing/2014/main" id="{4CEADF66-7684-426B-AF46-D8136722E040}"/>
              </a:ext>
            </a:extLst>
          </p:cNvPr>
          <p:cNvSpPr/>
          <p:nvPr/>
        </p:nvSpPr>
        <p:spPr>
          <a:xfrm>
            <a:off x="5429217" y="3510779"/>
            <a:ext cx="680091" cy="457200"/>
          </a:xfrm>
          <a:prstGeom prst="rightArrow">
            <a:avLst/>
          </a:prstGeom>
          <a:solidFill>
            <a:srgbClr val="FD8F87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CEC636D-B861-4067-9CDC-AE7C2DE699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62" y="1504173"/>
            <a:ext cx="4670019" cy="5271678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19FD4344-9F99-4AAB-AB46-3A76F8B21110}"/>
              </a:ext>
            </a:extLst>
          </p:cNvPr>
          <p:cNvSpPr/>
          <p:nvPr/>
        </p:nvSpPr>
        <p:spPr>
          <a:xfrm>
            <a:off x="628794" y="5371932"/>
            <a:ext cx="4160487" cy="53092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</p:spTree>
    <p:extLst>
      <p:ext uri="{BB962C8B-B14F-4D97-AF65-F5344CB8AC3E}">
        <p14:creationId xmlns:p14="http://schemas.microsoft.com/office/powerpoint/2010/main" val="21766608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59314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전문임기제공무원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비공개 채용 논란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B3F4FDE-8157-471F-BD97-5454DB02DE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594" y="959519"/>
            <a:ext cx="7481469" cy="5786200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</p:spTree>
    <p:extLst>
      <p:ext uri="{BB962C8B-B14F-4D97-AF65-F5344CB8AC3E}">
        <p14:creationId xmlns:p14="http://schemas.microsoft.com/office/powerpoint/2010/main" val="40869345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626292" y="2030386"/>
            <a:ext cx="8074479" cy="2101194"/>
          </a:xfrm>
          <a:prstGeom prst="rect">
            <a:avLst/>
          </a:prstGeom>
          <a:solidFill>
            <a:schemeClr val="bg1">
              <a:lumMod val="85000"/>
              <a:alpha val="21000"/>
            </a:schemeClr>
          </a:solidFill>
          <a:ln w="19050"/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18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시민주권시대</a:t>
            </a:r>
            <a:r>
              <a:rPr lang="en-US" altLang="ko-KR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시정은 올바르게 가고 있습니까</a:t>
            </a:r>
            <a:r>
              <a:rPr lang="en-US" altLang="ko-KR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en-US" altLang="ko-KR" sz="4400" spc="-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60077" y="1694822"/>
            <a:ext cx="2857837" cy="373692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3A3E3652-4CD0-4B7C-8895-29AB6D813A9B}"/>
              </a:ext>
            </a:extLst>
          </p:cNvPr>
          <p:cNvSpPr/>
          <p:nvPr/>
        </p:nvSpPr>
        <p:spPr>
          <a:xfrm>
            <a:off x="5946789" y="5577219"/>
            <a:ext cx="3379694" cy="4034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22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지역구</a:t>
            </a:r>
            <a:r>
              <a:rPr lang="en-US" altLang="ko-K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ko-KR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단구동</a:t>
            </a:r>
            <a:endParaRPr lang="ko-KR" altLang="en-US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0726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510645"/>
              </p:ext>
            </p:extLst>
          </p:nvPr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60077" y="1694822"/>
            <a:ext cx="2857837" cy="373692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33044F62-9369-4D05-A2D1-4DB5DAC0E956}"/>
              </a:ext>
            </a:extLst>
          </p:cNvPr>
          <p:cNvSpPr/>
          <p:nvPr/>
        </p:nvSpPr>
        <p:spPr>
          <a:xfrm>
            <a:off x="3346600" y="2470038"/>
            <a:ext cx="85083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감사합니다</a:t>
            </a:r>
            <a:r>
              <a:rPr lang="en-US" altLang="ko-KR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8729</TotalTime>
  <Words>277</Words>
  <Application>Microsoft Office PowerPoint</Application>
  <PresentationFormat>와이드스크린</PresentationFormat>
  <Paragraphs>50</Paragraphs>
  <Slides>9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5" baseType="lpstr">
      <vt:lpstr>HY견고딕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426</cp:revision>
  <cp:lastPrinted>2026-03-13T06:52:19Z</cp:lastPrinted>
  <dcterms:created xsi:type="dcterms:W3CDTF">2022-12-16T03:44:56Z</dcterms:created>
  <dcterms:modified xsi:type="dcterms:W3CDTF">2026-08-11T01:50:43Z</dcterms:modified>
</cp:coreProperties>
</file>