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14" r:id="rId2"/>
    <p:sldId id="413" r:id="rId3"/>
    <p:sldId id="412" r:id="rId4"/>
    <p:sldId id="417" r:id="rId5"/>
    <p:sldId id="403" r:id="rId6"/>
    <p:sldId id="408" r:id="rId7"/>
    <p:sldId id="409" r:id="rId8"/>
    <p:sldId id="404" r:id="rId9"/>
    <p:sldId id="406" r:id="rId10"/>
    <p:sldId id="418" r:id="rId11"/>
    <p:sldId id="390" r:id="rId12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6EC"/>
    <a:srgbClr val="F1E6C7"/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9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4764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345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3185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6835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0147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3057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0447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914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7398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606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fif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262304" y="2044505"/>
            <a:ext cx="87242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김치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산업진흥과 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800" spc="-3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김치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 </a:t>
            </a:r>
            <a:r>
              <a:rPr lang="ko-KR" altLang="en-US" sz="4800" spc="-3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계승ㆍ발전을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위한 제언 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91A478A8-B1A7-4249-A5DA-748B0A6EB8DC}"/>
              </a:ext>
            </a:extLst>
          </p:cNvPr>
          <p:cNvSpPr/>
          <p:nvPr/>
        </p:nvSpPr>
        <p:spPr>
          <a:xfrm>
            <a:off x="358589" y="989125"/>
            <a:ext cx="11515911" cy="5248705"/>
          </a:xfrm>
          <a:prstGeom prst="rect">
            <a:avLst/>
          </a:prstGeom>
          <a:solidFill>
            <a:srgbClr val="FAF6EC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D103FD8-388C-4F6C-A09F-48DB90F1D5EE}"/>
              </a:ext>
            </a:extLst>
          </p:cNvPr>
          <p:cNvSpPr txBox="1"/>
          <p:nvPr/>
        </p:nvSpPr>
        <p:spPr>
          <a:xfrm>
            <a:off x="10063700" y="6504043"/>
            <a:ext cx="24059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</a:t>
            </a:r>
            <a:r>
              <a:rPr lang="en-US" altLang="ko-KR" sz="1400" dirty="0"/>
              <a:t>: </a:t>
            </a:r>
            <a:r>
              <a:rPr lang="ko-KR" altLang="en-US" sz="1400" dirty="0"/>
              <a:t>농림축산식품부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8276C3-9FE1-47BF-9A4A-9EF88EA6CA99}"/>
              </a:ext>
            </a:extLst>
          </p:cNvPr>
          <p:cNvSpPr txBox="1"/>
          <p:nvPr/>
        </p:nvSpPr>
        <p:spPr>
          <a:xfrm>
            <a:off x="358589" y="200691"/>
            <a:ext cx="7312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제</a:t>
            </a:r>
            <a:r>
              <a:rPr lang="en-US" altLang="ko-KR" sz="3200" b="1" dirty="0">
                <a:latin typeface="+mj-ea"/>
                <a:ea typeface="+mj-ea"/>
              </a:rPr>
              <a:t>3</a:t>
            </a:r>
            <a:r>
              <a:rPr lang="ko-KR" altLang="en-US" sz="3200" b="1" dirty="0">
                <a:latin typeface="+mj-ea"/>
                <a:ea typeface="+mj-ea"/>
              </a:rPr>
              <a:t>차 </a:t>
            </a:r>
            <a:r>
              <a:rPr lang="ko-KR" altLang="en-US" sz="3200" b="1" dirty="0">
                <a:solidFill>
                  <a:srgbClr val="FF0000"/>
                </a:solidFill>
                <a:latin typeface="+mj-ea"/>
                <a:ea typeface="+mj-ea"/>
              </a:rPr>
              <a:t>김치</a:t>
            </a:r>
            <a:r>
              <a:rPr lang="ko-KR" altLang="en-US" sz="3200" b="1" dirty="0">
                <a:latin typeface="+mj-ea"/>
                <a:ea typeface="+mj-ea"/>
              </a:rPr>
              <a:t>산업진흥 종합계획 </a:t>
            </a:r>
          </a:p>
        </p:txBody>
      </p:sp>
      <p:sp>
        <p:nvSpPr>
          <p:cNvPr id="5" name="사각형: 잘린 위쪽 모서리 4">
            <a:extLst>
              <a:ext uri="{FF2B5EF4-FFF2-40B4-BE49-F238E27FC236}">
                <a16:creationId xmlns:a16="http://schemas.microsoft.com/office/drawing/2014/main" id="{BF8DA505-5399-4466-BCB7-339D95B70D0C}"/>
              </a:ext>
            </a:extLst>
          </p:cNvPr>
          <p:cNvSpPr/>
          <p:nvPr/>
        </p:nvSpPr>
        <p:spPr>
          <a:xfrm>
            <a:off x="4064959" y="1944568"/>
            <a:ext cx="1231900" cy="2640130"/>
          </a:xfrm>
          <a:prstGeom prst="snip2Same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1" name="사각형: 잘린 위쪽 모서리 20">
            <a:extLst>
              <a:ext uri="{FF2B5EF4-FFF2-40B4-BE49-F238E27FC236}">
                <a16:creationId xmlns:a16="http://schemas.microsoft.com/office/drawing/2014/main" id="{80590D5D-45FD-40FF-BB68-D644F33AD04B}"/>
              </a:ext>
            </a:extLst>
          </p:cNvPr>
          <p:cNvSpPr/>
          <p:nvPr/>
        </p:nvSpPr>
        <p:spPr>
          <a:xfrm>
            <a:off x="8916359" y="3100268"/>
            <a:ext cx="1231900" cy="1484430"/>
          </a:xfrm>
          <a:prstGeom prst="snip2Same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2" name="사각형: 잘린 위쪽 모서리 21">
            <a:extLst>
              <a:ext uri="{FF2B5EF4-FFF2-40B4-BE49-F238E27FC236}">
                <a16:creationId xmlns:a16="http://schemas.microsoft.com/office/drawing/2014/main" id="{7D0647EA-ACFD-4B6F-92E7-4FDE42BAA1A2}"/>
              </a:ext>
            </a:extLst>
          </p:cNvPr>
          <p:cNvSpPr/>
          <p:nvPr/>
        </p:nvSpPr>
        <p:spPr>
          <a:xfrm>
            <a:off x="6931244" y="3931383"/>
            <a:ext cx="1231900" cy="653315"/>
          </a:xfrm>
          <a:prstGeom prst="snip2Same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3" name="사각형: 잘린 위쪽 모서리 22">
            <a:extLst>
              <a:ext uri="{FF2B5EF4-FFF2-40B4-BE49-F238E27FC236}">
                <a16:creationId xmlns:a16="http://schemas.microsoft.com/office/drawing/2014/main" id="{9F21201F-AF6A-42C4-A81E-D6F260DCCF7B}"/>
              </a:ext>
            </a:extLst>
          </p:cNvPr>
          <p:cNvSpPr/>
          <p:nvPr/>
        </p:nvSpPr>
        <p:spPr>
          <a:xfrm>
            <a:off x="2092427" y="2603499"/>
            <a:ext cx="1231900" cy="1981200"/>
          </a:xfrm>
          <a:prstGeom prst="snip2Same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67442934-0992-457B-AE97-EBF6AF6F845E}"/>
              </a:ext>
            </a:extLst>
          </p:cNvPr>
          <p:cNvSpPr/>
          <p:nvPr/>
        </p:nvSpPr>
        <p:spPr>
          <a:xfrm>
            <a:off x="3417601" y="4712681"/>
            <a:ext cx="584040" cy="330200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4" name="화살표: 오른쪽 23">
            <a:extLst>
              <a:ext uri="{FF2B5EF4-FFF2-40B4-BE49-F238E27FC236}">
                <a16:creationId xmlns:a16="http://schemas.microsoft.com/office/drawing/2014/main" id="{EF0B8C6E-1A6B-4B47-8C56-550905184254}"/>
              </a:ext>
            </a:extLst>
          </p:cNvPr>
          <p:cNvSpPr/>
          <p:nvPr/>
        </p:nvSpPr>
        <p:spPr>
          <a:xfrm>
            <a:off x="8272269" y="4724400"/>
            <a:ext cx="584040" cy="330200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AB9087F8-7B36-4F0B-A6F2-1587D5D4885E}"/>
              </a:ext>
            </a:extLst>
          </p:cNvPr>
          <p:cNvSpPr/>
          <p:nvPr/>
        </p:nvSpPr>
        <p:spPr>
          <a:xfrm>
            <a:off x="1412897" y="5253693"/>
            <a:ext cx="4330700" cy="74272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22EE19A8-1A58-4E74-8B56-517B0F0D8F18}"/>
              </a:ext>
            </a:extLst>
          </p:cNvPr>
          <p:cNvSpPr/>
          <p:nvPr/>
        </p:nvSpPr>
        <p:spPr>
          <a:xfrm>
            <a:off x="6351392" y="5253693"/>
            <a:ext cx="4330700" cy="74272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474D6F-8C9C-474B-A8FD-74D064A29CC1}"/>
              </a:ext>
            </a:extLst>
          </p:cNvPr>
          <p:cNvSpPr txBox="1"/>
          <p:nvPr/>
        </p:nvSpPr>
        <p:spPr>
          <a:xfrm>
            <a:off x="2032574" y="4635220"/>
            <a:ext cx="1363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11933D-3A38-44D3-A616-1447A0C6BA51}"/>
              </a:ext>
            </a:extLst>
          </p:cNvPr>
          <p:cNvSpPr txBox="1"/>
          <p:nvPr/>
        </p:nvSpPr>
        <p:spPr>
          <a:xfrm>
            <a:off x="4029930" y="4634940"/>
            <a:ext cx="135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2027</a:t>
            </a:r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8E20225-3F8D-4215-B779-A6AD6DFC2E66}"/>
              </a:ext>
            </a:extLst>
          </p:cNvPr>
          <p:cNvSpPr txBox="1"/>
          <p:nvPr/>
        </p:nvSpPr>
        <p:spPr>
          <a:xfrm>
            <a:off x="6836165" y="4606786"/>
            <a:ext cx="135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</a:t>
            </a:r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B8D2F06-242E-4FB3-A468-9F6279CDBC63}"/>
              </a:ext>
            </a:extLst>
          </p:cNvPr>
          <p:cNvSpPr txBox="1"/>
          <p:nvPr/>
        </p:nvSpPr>
        <p:spPr>
          <a:xfrm>
            <a:off x="8898628" y="4616171"/>
            <a:ext cx="135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2027</a:t>
            </a:r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0FDA749-1C2C-4B26-8EDF-6F428B07F758}"/>
              </a:ext>
            </a:extLst>
          </p:cNvPr>
          <p:cNvSpPr txBox="1"/>
          <p:nvPr/>
        </p:nvSpPr>
        <p:spPr>
          <a:xfrm>
            <a:off x="1628101" y="5353397"/>
            <a:ext cx="3900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시장 규모 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3E180D0-C1E8-476B-BE22-E97C736F0A2D}"/>
              </a:ext>
            </a:extLst>
          </p:cNvPr>
          <p:cNvSpPr txBox="1"/>
          <p:nvPr/>
        </p:nvSpPr>
        <p:spPr>
          <a:xfrm>
            <a:off x="6523989" y="5352798"/>
            <a:ext cx="3900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수출액 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달러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FD8E137-592C-4383-89E6-583B2C063D0F}"/>
              </a:ext>
            </a:extLst>
          </p:cNvPr>
          <p:cNvSpPr txBox="1"/>
          <p:nvPr/>
        </p:nvSpPr>
        <p:spPr>
          <a:xfrm>
            <a:off x="1956750" y="1693788"/>
            <a:ext cx="1521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 </a:t>
            </a:r>
            <a:endParaRPr lang="en-US" altLang="ko-KR" sz="28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3,000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BABA44-812C-4A8F-B5E6-EF19F198E693}"/>
              </a:ext>
            </a:extLst>
          </p:cNvPr>
          <p:cNvSpPr txBox="1"/>
          <p:nvPr/>
        </p:nvSpPr>
        <p:spPr>
          <a:xfrm>
            <a:off x="3915507" y="1484719"/>
            <a:ext cx="1521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A55C2CB-5FE5-4B11-8E2B-1FF328E8ACB9}"/>
              </a:ext>
            </a:extLst>
          </p:cNvPr>
          <p:cNvSpPr txBox="1"/>
          <p:nvPr/>
        </p:nvSpPr>
        <p:spPr>
          <a:xfrm>
            <a:off x="6796174" y="3016371"/>
            <a:ext cx="1521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 </a:t>
            </a:r>
            <a:endParaRPr lang="en-US" altLang="ko-KR" sz="28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4,000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0A19189-907A-46D5-8BA1-4D097AC7C60B}"/>
              </a:ext>
            </a:extLst>
          </p:cNvPr>
          <p:cNvSpPr txBox="1"/>
          <p:nvPr/>
        </p:nvSpPr>
        <p:spPr>
          <a:xfrm>
            <a:off x="8793984" y="2631541"/>
            <a:ext cx="1521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</a:t>
            </a:r>
          </a:p>
        </p:txBody>
      </p:sp>
    </p:spTree>
    <p:extLst>
      <p:ext uri="{BB962C8B-B14F-4D97-AF65-F5344CB8AC3E}">
        <p14:creationId xmlns:p14="http://schemas.microsoft.com/office/powerpoint/2010/main" val="3266354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D103FD8-388C-4F6C-A09F-48DB90F1D5EE}"/>
              </a:ext>
            </a:extLst>
          </p:cNvPr>
          <p:cNvSpPr txBox="1"/>
          <p:nvPr/>
        </p:nvSpPr>
        <p:spPr>
          <a:xfrm>
            <a:off x="8547100" y="6504043"/>
            <a:ext cx="345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</a:t>
            </a:r>
            <a:r>
              <a:rPr lang="en-US" altLang="ko-KR" sz="1400" dirty="0"/>
              <a:t>: LA</a:t>
            </a:r>
            <a:r>
              <a:rPr lang="ko-KR" altLang="en-US" sz="1400" dirty="0"/>
              <a:t>한국문화원</a:t>
            </a:r>
            <a:r>
              <a:rPr lang="en-US" altLang="ko-KR" sz="1400" dirty="0"/>
              <a:t>, </a:t>
            </a:r>
            <a:r>
              <a:rPr lang="ko-KR" altLang="en-US" sz="1400" dirty="0"/>
              <a:t>법제처 공식 블로그</a:t>
            </a:r>
            <a:r>
              <a:rPr lang="en-US" altLang="ko-KR" sz="1400" dirty="0"/>
              <a:t> </a:t>
            </a:r>
            <a:endParaRPr lang="ko-KR" altLang="en-US" sz="1400" dirty="0"/>
          </a:p>
        </p:txBody>
      </p:sp>
      <p:pic>
        <p:nvPicPr>
          <p:cNvPr id="1028" name="Picture 4" descr="LA한국문화원 '김치 만들기 체험 행사' 홍보 이미지">
            <a:extLst>
              <a:ext uri="{FF2B5EF4-FFF2-40B4-BE49-F238E27FC236}">
                <a16:creationId xmlns:a16="http://schemas.microsoft.com/office/drawing/2014/main" id="{6B82FBD2-BF53-443A-8F29-22B852265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9" y="1097306"/>
            <a:ext cx="5125956" cy="512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721FD1D-10A3-459F-8152-3B11D6CE933F}"/>
              </a:ext>
            </a:extLst>
          </p:cNvPr>
          <p:cNvSpPr txBox="1"/>
          <p:nvPr/>
        </p:nvSpPr>
        <p:spPr>
          <a:xfrm>
            <a:off x="358589" y="200691"/>
            <a:ext cx="7312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세계 </a:t>
            </a:r>
            <a:r>
              <a:rPr lang="en-US" altLang="ko-KR" sz="3200" b="1" dirty="0">
                <a:latin typeface="+mj-ea"/>
                <a:ea typeface="+mj-ea"/>
              </a:rPr>
              <a:t>‘</a:t>
            </a:r>
            <a:r>
              <a:rPr lang="ko-KR" altLang="en-US" sz="3200" b="1" dirty="0">
                <a:solidFill>
                  <a:srgbClr val="FF0000"/>
                </a:solidFill>
                <a:latin typeface="+mj-ea"/>
                <a:ea typeface="+mj-ea"/>
              </a:rPr>
              <a:t>김치</a:t>
            </a:r>
            <a:r>
              <a:rPr lang="ko-KR" altLang="en-US" sz="3200" b="1" dirty="0">
                <a:latin typeface="+mj-ea"/>
                <a:ea typeface="+mj-ea"/>
              </a:rPr>
              <a:t>의 날</a:t>
            </a:r>
            <a:r>
              <a:rPr lang="en-US" altLang="ko-KR" sz="3200" b="1" dirty="0">
                <a:latin typeface="+mj-ea"/>
                <a:ea typeface="+mj-ea"/>
              </a:rPr>
              <a:t>’ </a:t>
            </a:r>
            <a:r>
              <a:rPr lang="ko-KR" altLang="en-US" sz="3200" b="1" dirty="0">
                <a:latin typeface="+mj-ea"/>
                <a:ea typeface="+mj-ea"/>
              </a:rPr>
              <a:t>지정 및 기념행사 </a:t>
            </a:r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DE27DD1F-0970-43C1-A482-DA9FE65EB8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" r="1730"/>
          <a:stretch/>
        </p:blipFill>
        <p:spPr bwMode="auto">
          <a:xfrm>
            <a:off x="5523022" y="1097306"/>
            <a:ext cx="6342787" cy="512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미국 워싱턴DC서 김치의 날 제정…한국이 종주국 | 한국경제">
            <a:extLst>
              <a:ext uri="{FF2B5EF4-FFF2-40B4-BE49-F238E27FC236}">
                <a16:creationId xmlns:a16="http://schemas.microsoft.com/office/drawing/2014/main" id="{48599431-A31E-427B-9270-4EE08287D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1533526"/>
            <a:ext cx="749300" cy="536574"/>
          </a:xfrm>
          <a:prstGeom prst="roundRect">
            <a:avLst>
              <a:gd name="adj" fmla="val 11111"/>
            </a:avLst>
          </a:prstGeom>
          <a:ln w="381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브라질 상파울루시, '김치의 날' 제정 &lt; 국제 &lt; News &lt; 기사본문 - 식품저널 foodnews">
            <a:extLst>
              <a:ext uri="{FF2B5EF4-FFF2-40B4-BE49-F238E27FC236}">
                <a16:creationId xmlns:a16="http://schemas.microsoft.com/office/drawing/2014/main" id="{BE035BCD-2E75-41C4-9D2C-84E73FBA7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069397"/>
            <a:ext cx="711083" cy="477516"/>
          </a:xfrm>
          <a:prstGeom prst="roundRect">
            <a:avLst>
              <a:gd name="adj" fmla="val 11111"/>
            </a:avLst>
          </a:prstGeom>
          <a:ln w="381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715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D103FD8-388C-4F6C-A09F-48DB90F1D5EE}"/>
              </a:ext>
            </a:extLst>
          </p:cNvPr>
          <p:cNvSpPr txBox="1"/>
          <p:nvPr/>
        </p:nvSpPr>
        <p:spPr>
          <a:xfrm>
            <a:off x="8826500" y="6504043"/>
            <a:ext cx="32652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</a:t>
            </a:r>
            <a:r>
              <a:rPr lang="en-US" altLang="ko-KR" sz="1400" dirty="0"/>
              <a:t>: </a:t>
            </a:r>
            <a:r>
              <a:rPr lang="ko-KR" altLang="en-US" sz="1400" dirty="0"/>
              <a:t>원주시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국가인증농식품</a:t>
            </a:r>
            <a:r>
              <a:rPr lang="ko-KR" altLang="en-US" sz="1400" dirty="0"/>
              <a:t> 블로그</a:t>
            </a:r>
            <a:r>
              <a:rPr lang="en-US" altLang="ko-KR" sz="1400" dirty="0"/>
              <a:t> </a:t>
            </a:r>
            <a:endParaRPr lang="ko-KR" altLang="en-US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031868-F4CE-4110-B293-3DB29005E9F9}"/>
              </a:ext>
            </a:extLst>
          </p:cNvPr>
          <p:cNvSpPr txBox="1"/>
          <p:nvPr/>
        </p:nvSpPr>
        <p:spPr>
          <a:xfrm>
            <a:off x="358589" y="200691"/>
            <a:ext cx="7312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latin typeface="+mj-ea"/>
                <a:ea typeface="+mj-ea"/>
              </a:rPr>
              <a:t>‘</a:t>
            </a:r>
            <a:r>
              <a:rPr lang="ko-KR" altLang="en-US" sz="3200" b="1" dirty="0">
                <a:latin typeface="+mj-ea"/>
                <a:ea typeface="+mj-ea"/>
              </a:rPr>
              <a:t>원주시 </a:t>
            </a:r>
            <a:r>
              <a:rPr lang="ko-KR" altLang="en-US" sz="3200" b="1" dirty="0">
                <a:solidFill>
                  <a:srgbClr val="FF0000"/>
                </a:solidFill>
                <a:latin typeface="+mj-ea"/>
                <a:ea typeface="+mj-ea"/>
              </a:rPr>
              <a:t>김치</a:t>
            </a:r>
            <a:r>
              <a:rPr lang="ko-KR" altLang="en-US" sz="3200" b="1" dirty="0">
                <a:latin typeface="+mj-ea"/>
                <a:ea typeface="+mj-ea"/>
              </a:rPr>
              <a:t>의 날</a:t>
            </a:r>
            <a:r>
              <a:rPr lang="en-US" altLang="ko-KR" sz="3200" b="1" dirty="0">
                <a:latin typeface="+mj-ea"/>
                <a:ea typeface="+mj-ea"/>
              </a:rPr>
              <a:t>’ </a:t>
            </a:r>
            <a:r>
              <a:rPr lang="ko-KR" altLang="en-US" sz="3200" b="1" dirty="0">
                <a:latin typeface="+mj-ea"/>
                <a:ea typeface="+mj-ea"/>
              </a:rPr>
              <a:t>제정 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8BDF7EE-4E45-4883-9ED4-9D2D856102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" r="3725" b="11849"/>
          <a:stretch/>
        </p:blipFill>
        <p:spPr bwMode="auto">
          <a:xfrm>
            <a:off x="6503743" y="1046723"/>
            <a:ext cx="5435600" cy="513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9C1C9D1-E3B3-479F-880A-CE2C397502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2" r="8788"/>
          <a:stretch/>
        </p:blipFill>
        <p:spPr>
          <a:xfrm>
            <a:off x="269061" y="1052943"/>
            <a:ext cx="6068240" cy="515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47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B1D815-4806-40F2-9DDC-36E89263D75C}"/>
              </a:ext>
            </a:extLst>
          </p:cNvPr>
          <p:cNvSpPr txBox="1"/>
          <p:nvPr/>
        </p:nvSpPr>
        <p:spPr>
          <a:xfrm>
            <a:off x="-7618147" y="-2230396"/>
            <a:ext cx="7578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국민건강보험공단 원주지역 </a:t>
            </a:r>
            <a:r>
              <a:rPr lang="ko-KR" altLang="en-US" dirty="0" err="1"/>
              <a:t>김장나눔</a:t>
            </a:r>
            <a:r>
              <a:rPr lang="ko-KR" altLang="en-US" dirty="0"/>
              <a:t> 행사</a:t>
            </a:r>
            <a:r>
              <a:rPr lang="en-US" altLang="ko-KR" dirty="0"/>
              <a:t>(2023.11.22.)</a:t>
            </a:r>
            <a:endParaRPr lang="ko-KR" altLang="en-US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E491F7E-C3D2-4F0D-B78D-B8C5C44D1A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0" t="10153" b="4357"/>
          <a:stretch/>
        </p:blipFill>
        <p:spPr>
          <a:xfrm>
            <a:off x="365759" y="985717"/>
            <a:ext cx="7837059" cy="5285821"/>
          </a:xfrm>
          <a:prstGeom prst="rect">
            <a:avLst/>
          </a:prstGeom>
        </p:spPr>
      </p:pic>
      <p:grpSp>
        <p:nvGrpSpPr>
          <p:cNvPr id="18" name="그룹 17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A25DFB4-3913-49DE-90D3-2061B628151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06" t="3284" r="23298"/>
          <a:stretch/>
        </p:blipFill>
        <p:spPr>
          <a:xfrm>
            <a:off x="8309498" y="1010913"/>
            <a:ext cx="3516742" cy="528582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3B1D815-4806-40F2-9DDC-36E89263D75C}"/>
              </a:ext>
            </a:extLst>
          </p:cNvPr>
          <p:cNvSpPr txBox="1"/>
          <p:nvPr/>
        </p:nvSpPr>
        <p:spPr>
          <a:xfrm>
            <a:off x="358588" y="200691"/>
            <a:ext cx="7429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원주시 </a:t>
            </a:r>
            <a:r>
              <a:rPr lang="ko-KR" altLang="en-US" sz="3200" b="1" dirty="0" err="1">
                <a:latin typeface="+mj-ea"/>
                <a:ea typeface="+mj-ea"/>
              </a:rPr>
              <a:t>새마을회</a:t>
            </a:r>
            <a:r>
              <a:rPr lang="ko-KR" altLang="en-US" sz="3200" b="1" dirty="0">
                <a:latin typeface="+mj-ea"/>
                <a:ea typeface="+mj-ea"/>
              </a:rPr>
              <a:t> </a:t>
            </a:r>
            <a:r>
              <a:rPr lang="ko-KR" altLang="en-US" sz="3200" b="1" dirty="0" err="1">
                <a:solidFill>
                  <a:srgbClr val="FF0000"/>
                </a:solidFill>
                <a:latin typeface="+mj-ea"/>
                <a:ea typeface="+mj-ea"/>
              </a:rPr>
              <a:t>김장</a:t>
            </a:r>
            <a:r>
              <a:rPr lang="ko-KR" altLang="en-US" sz="3200" b="1" dirty="0" err="1">
                <a:latin typeface="+mj-ea"/>
                <a:ea typeface="+mj-ea"/>
              </a:rPr>
              <a:t>나눔</a:t>
            </a:r>
            <a:r>
              <a:rPr lang="ko-KR" altLang="en-US" sz="3200" b="1" dirty="0">
                <a:latin typeface="+mj-ea"/>
                <a:ea typeface="+mj-ea"/>
              </a:rPr>
              <a:t> 행사</a:t>
            </a:r>
          </a:p>
        </p:txBody>
      </p:sp>
    </p:spTree>
    <p:extLst>
      <p:ext uri="{BB962C8B-B14F-4D97-AF65-F5344CB8AC3E}">
        <p14:creationId xmlns:p14="http://schemas.microsoft.com/office/powerpoint/2010/main" val="3294188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27132E02-B09B-441A-BB18-9ACA46FB3E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50"/>
          <a:stretch/>
        </p:blipFill>
        <p:spPr>
          <a:xfrm>
            <a:off x="465199" y="1009667"/>
            <a:ext cx="3857625" cy="51332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DCB4261-910E-4B9D-89C6-DFF683D621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386" y="999731"/>
            <a:ext cx="7204415" cy="51444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8933B20-9CF1-4469-9201-A6B99242B33F}"/>
              </a:ext>
            </a:extLst>
          </p:cNvPr>
          <p:cNvSpPr txBox="1"/>
          <p:nvPr/>
        </p:nvSpPr>
        <p:spPr>
          <a:xfrm>
            <a:off x="358588" y="200691"/>
            <a:ext cx="7429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원주시 </a:t>
            </a:r>
            <a:r>
              <a:rPr lang="ko-KR" altLang="en-US" sz="3200" b="1" dirty="0" err="1">
                <a:latin typeface="+mj-ea"/>
                <a:ea typeface="+mj-ea"/>
              </a:rPr>
              <a:t>새마을회</a:t>
            </a:r>
            <a:r>
              <a:rPr lang="ko-KR" altLang="en-US" sz="3200" b="1" dirty="0">
                <a:latin typeface="+mj-ea"/>
                <a:ea typeface="+mj-ea"/>
              </a:rPr>
              <a:t> </a:t>
            </a:r>
            <a:r>
              <a:rPr lang="ko-KR" altLang="en-US" sz="3200" b="1" dirty="0" err="1">
                <a:solidFill>
                  <a:srgbClr val="FF0000"/>
                </a:solidFill>
                <a:latin typeface="+mj-ea"/>
                <a:ea typeface="+mj-ea"/>
              </a:rPr>
              <a:t>김장</a:t>
            </a:r>
            <a:r>
              <a:rPr lang="ko-KR" altLang="en-US" sz="3200" b="1" dirty="0" err="1">
                <a:latin typeface="+mj-ea"/>
                <a:ea typeface="+mj-ea"/>
              </a:rPr>
              <a:t>나눔</a:t>
            </a:r>
            <a:r>
              <a:rPr lang="ko-KR" altLang="en-US" sz="3200" b="1" dirty="0">
                <a:latin typeface="+mj-ea"/>
                <a:ea typeface="+mj-ea"/>
              </a:rPr>
              <a:t> 행사</a:t>
            </a:r>
          </a:p>
        </p:txBody>
      </p:sp>
    </p:spTree>
    <p:extLst>
      <p:ext uri="{BB962C8B-B14F-4D97-AF65-F5344CB8AC3E}">
        <p14:creationId xmlns:p14="http://schemas.microsoft.com/office/powerpoint/2010/main" val="1500083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35F8CFCD-8CD7-47DD-BF88-9CD7B8CD9C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27"/>
          <a:stretch/>
        </p:blipFill>
        <p:spPr>
          <a:xfrm>
            <a:off x="243394" y="1043161"/>
            <a:ext cx="7740605" cy="513764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FB26E33-B804-42C9-B875-96FCA12C42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86" b="66290"/>
          <a:stretch/>
        </p:blipFill>
        <p:spPr>
          <a:xfrm>
            <a:off x="7956953" y="1043161"/>
            <a:ext cx="3871403" cy="260934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B960D6F8-D203-4989-9D03-5EB5A7333E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6" b="66290"/>
          <a:stretch/>
        </p:blipFill>
        <p:spPr>
          <a:xfrm>
            <a:off x="7983999" y="3571460"/>
            <a:ext cx="3871404" cy="26093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3171A74-60CD-4702-8649-20487A2C558B}"/>
              </a:ext>
            </a:extLst>
          </p:cNvPr>
          <p:cNvSpPr txBox="1"/>
          <p:nvPr/>
        </p:nvSpPr>
        <p:spPr>
          <a:xfrm>
            <a:off x="358588" y="200691"/>
            <a:ext cx="7429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원주시 </a:t>
            </a:r>
            <a:r>
              <a:rPr lang="ko-KR" altLang="en-US" sz="3200" b="1" dirty="0" err="1">
                <a:latin typeface="+mj-ea"/>
                <a:ea typeface="+mj-ea"/>
              </a:rPr>
              <a:t>새마을회</a:t>
            </a:r>
            <a:r>
              <a:rPr lang="ko-KR" altLang="en-US" sz="3200" b="1" dirty="0">
                <a:latin typeface="+mj-ea"/>
                <a:ea typeface="+mj-ea"/>
              </a:rPr>
              <a:t> </a:t>
            </a:r>
            <a:r>
              <a:rPr lang="ko-KR" altLang="en-US" sz="3200" b="1" dirty="0" err="1">
                <a:solidFill>
                  <a:srgbClr val="FF0000"/>
                </a:solidFill>
                <a:latin typeface="+mj-ea"/>
                <a:ea typeface="+mj-ea"/>
              </a:rPr>
              <a:t>김장</a:t>
            </a:r>
            <a:r>
              <a:rPr lang="ko-KR" altLang="en-US" sz="3200" b="1" dirty="0" err="1">
                <a:latin typeface="+mj-ea"/>
                <a:ea typeface="+mj-ea"/>
              </a:rPr>
              <a:t>나눔</a:t>
            </a:r>
            <a:r>
              <a:rPr lang="ko-KR" altLang="en-US" sz="3200" b="1" dirty="0">
                <a:latin typeface="+mj-ea"/>
                <a:ea typeface="+mj-ea"/>
              </a:rPr>
              <a:t> 행사</a:t>
            </a:r>
          </a:p>
        </p:txBody>
      </p:sp>
    </p:spTree>
    <p:extLst>
      <p:ext uri="{BB962C8B-B14F-4D97-AF65-F5344CB8AC3E}">
        <p14:creationId xmlns:p14="http://schemas.microsoft.com/office/powerpoint/2010/main" val="4033124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D103FD8-388C-4F6C-A09F-48DB90F1D5EE}"/>
              </a:ext>
            </a:extLst>
          </p:cNvPr>
          <p:cNvSpPr txBox="1"/>
          <p:nvPr/>
        </p:nvSpPr>
        <p:spPr>
          <a:xfrm>
            <a:off x="10419300" y="6504043"/>
            <a:ext cx="24059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</a:t>
            </a:r>
            <a:r>
              <a:rPr lang="en-US" altLang="ko-KR" sz="1400" dirty="0"/>
              <a:t>: </a:t>
            </a:r>
            <a:r>
              <a:rPr lang="ko-KR" altLang="en-US" sz="1400" dirty="0"/>
              <a:t>강원도민일보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103BCE3-DE4E-46B6-B96B-8A1C990D5D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66"/>
          <a:stretch/>
        </p:blipFill>
        <p:spPr>
          <a:xfrm>
            <a:off x="1375382" y="988363"/>
            <a:ext cx="9441236" cy="525160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5AD719-72E7-4948-8EB8-5C8B18B23E16}"/>
              </a:ext>
            </a:extLst>
          </p:cNvPr>
          <p:cNvSpPr txBox="1"/>
          <p:nvPr/>
        </p:nvSpPr>
        <p:spPr>
          <a:xfrm>
            <a:off x="358588" y="200691"/>
            <a:ext cx="7429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원주시 </a:t>
            </a:r>
            <a:r>
              <a:rPr lang="ko-KR" altLang="en-US" sz="3200" b="1" dirty="0" err="1">
                <a:latin typeface="+mj-ea"/>
                <a:ea typeface="+mj-ea"/>
              </a:rPr>
              <a:t>작은천사</a:t>
            </a:r>
            <a:r>
              <a:rPr lang="ko-KR" altLang="en-US" sz="3200" b="1" dirty="0">
                <a:latin typeface="+mj-ea"/>
                <a:ea typeface="+mj-ea"/>
              </a:rPr>
              <a:t> </a:t>
            </a:r>
            <a:r>
              <a:rPr lang="ko-KR" altLang="en-US" sz="3200" b="1" dirty="0" err="1">
                <a:solidFill>
                  <a:srgbClr val="FF0000"/>
                </a:solidFill>
                <a:latin typeface="+mj-ea"/>
                <a:ea typeface="+mj-ea"/>
              </a:rPr>
              <a:t>김장</a:t>
            </a:r>
            <a:r>
              <a:rPr lang="ko-KR" altLang="en-US" sz="3200" b="1" dirty="0" err="1">
                <a:latin typeface="+mj-ea"/>
                <a:ea typeface="+mj-ea"/>
              </a:rPr>
              <a:t>나눔</a:t>
            </a:r>
            <a:r>
              <a:rPr lang="ko-KR" altLang="en-US" sz="3200" b="1" dirty="0">
                <a:latin typeface="+mj-ea"/>
                <a:ea typeface="+mj-ea"/>
              </a:rPr>
              <a:t> 행사</a:t>
            </a:r>
          </a:p>
        </p:txBody>
      </p:sp>
    </p:spTree>
    <p:extLst>
      <p:ext uri="{BB962C8B-B14F-4D97-AF65-F5344CB8AC3E}">
        <p14:creationId xmlns:p14="http://schemas.microsoft.com/office/powerpoint/2010/main" val="3183105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D103FD8-388C-4F6C-A09F-48DB90F1D5EE}"/>
              </a:ext>
            </a:extLst>
          </p:cNvPr>
          <p:cNvSpPr txBox="1"/>
          <p:nvPr/>
        </p:nvSpPr>
        <p:spPr>
          <a:xfrm>
            <a:off x="10419300" y="6504043"/>
            <a:ext cx="24059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자료</a:t>
            </a:r>
            <a:r>
              <a:rPr lang="en-US" altLang="ko-KR" sz="1400" dirty="0"/>
              <a:t>: </a:t>
            </a:r>
            <a:r>
              <a:rPr lang="ko-KR" altLang="en-US" sz="1400" dirty="0"/>
              <a:t>강원일보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D8AD8B0-1178-46C0-9573-BA68AA792B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" r="12436"/>
          <a:stretch/>
        </p:blipFill>
        <p:spPr bwMode="auto">
          <a:xfrm>
            <a:off x="5048249" y="1254547"/>
            <a:ext cx="6946901" cy="467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32DFFA-A95B-4419-953B-4D131897CC99}"/>
              </a:ext>
            </a:extLst>
          </p:cNvPr>
          <p:cNvSpPr txBox="1"/>
          <p:nvPr/>
        </p:nvSpPr>
        <p:spPr>
          <a:xfrm>
            <a:off x="358588" y="200691"/>
            <a:ext cx="7429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latin typeface="+mj-ea"/>
                <a:ea typeface="+mj-ea"/>
              </a:rPr>
              <a:t>원주시 </a:t>
            </a:r>
            <a:r>
              <a:rPr lang="ko-KR" altLang="en-US" sz="3200" b="1" dirty="0" err="1">
                <a:latin typeface="+mj-ea"/>
                <a:ea typeface="+mj-ea"/>
              </a:rPr>
              <a:t>작은천사</a:t>
            </a:r>
            <a:r>
              <a:rPr lang="ko-KR" altLang="en-US" sz="3200" b="1" dirty="0">
                <a:latin typeface="+mj-ea"/>
                <a:ea typeface="+mj-ea"/>
              </a:rPr>
              <a:t> </a:t>
            </a:r>
            <a:r>
              <a:rPr lang="ko-KR" altLang="en-US" sz="3200" b="1" dirty="0" err="1">
                <a:solidFill>
                  <a:srgbClr val="FF0000"/>
                </a:solidFill>
                <a:latin typeface="+mj-ea"/>
                <a:ea typeface="+mj-ea"/>
              </a:rPr>
              <a:t>김장</a:t>
            </a:r>
            <a:r>
              <a:rPr lang="ko-KR" altLang="en-US" sz="3200" b="1" dirty="0" err="1">
                <a:latin typeface="+mj-ea"/>
                <a:ea typeface="+mj-ea"/>
              </a:rPr>
              <a:t>나눔</a:t>
            </a:r>
            <a:r>
              <a:rPr lang="ko-KR" altLang="en-US" sz="3200" b="1" dirty="0">
                <a:latin typeface="+mj-ea"/>
                <a:ea typeface="+mj-ea"/>
              </a:rPr>
              <a:t> 행사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D05D4E4-8BBA-40D6-A9B3-E886CD0CAD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88" y="1209040"/>
            <a:ext cx="4772212" cy="472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809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262304" y="2044505"/>
            <a:ext cx="87242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김치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산업진흥과 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800" spc="-3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김치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 </a:t>
            </a:r>
            <a:r>
              <a:rPr lang="ko-KR" altLang="en-US" sz="4800" spc="-3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계승ㆍ발전을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위한 제언 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14" name="그룹 13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7493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536346"/>
              </p:ext>
            </p:extLst>
          </p:nvPr>
        </p:nvGraphicFramePr>
        <p:xfrm>
          <a:off x="4903426" y="4057118"/>
          <a:ext cx="5394650" cy="1195279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1195279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67667" y="2594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3" name="그룹 12"/>
          <p:cNvGrpSpPr/>
          <p:nvPr/>
        </p:nvGrpSpPr>
        <p:grpSpPr>
          <a:xfrm>
            <a:off x="-19050" y="246990"/>
            <a:ext cx="12211050" cy="6195875"/>
            <a:chOff x="-19050" y="246990"/>
            <a:chExt cx="12211050" cy="6195875"/>
          </a:xfrm>
        </p:grpSpPr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416" y="246990"/>
              <a:ext cx="1782527" cy="442501"/>
            </a:xfrm>
            <a:prstGeom prst="rect">
              <a:avLst/>
            </a:prstGeom>
          </p:spPr>
        </p:pic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C2AAD594-D14D-453D-865E-A9B814E869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9050" y="6419627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35051B29-5030-4696-B241-6D89AE7486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0" y="785466"/>
              <a:ext cx="12192000" cy="23238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337098" y="1388991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1781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7333</TotalTime>
  <Words>136</Words>
  <Application>Microsoft Office PowerPoint</Application>
  <PresentationFormat>와이드스크린</PresentationFormat>
  <Paragraphs>45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355</cp:revision>
  <cp:lastPrinted>2024-09-12T05:46:39Z</cp:lastPrinted>
  <dcterms:created xsi:type="dcterms:W3CDTF">2022-12-16T03:44:56Z</dcterms:created>
  <dcterms:modified xsi:type="dcterms:W3CDTF">2024-09-12T08:28:17Z</dcterms:modified>
</cp:coreProperties>
</file>