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314" r:id="rId2"/>
    <p:sldId id="467" r:id="rId3"/>
    <p:sldId id="423" r:id="rId4"/>
    <p:sldId id="456" r:id="rId5"/>
    <p:sldId id="424" r:id="rId6"/>
    <p:sldId id="468" r:id="rId7"/>
    <p:sldId id="445" r:id="rId8"/>
    <p:sldId id="471" r:id="rId9"/>
    <p:sldId id="466" r:id="rId10"/>
    <p:sldId id="472" r:id="rId11"/>
    <p:sldId id="463" r:id="rId12"/>
    <p:sldId id="422" r:id="rId13"/>
  </p:sldIdLst>
  <p:sldSz cx="12192000" cy="6858000"/>
  <p:notesSz cx="6807200" cy="99393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C0BFD"/>
    <a:srgbClr val="FB0DDF"/>
    <a:srgbClr val="FFFFFF"/>
    <a:srgbClr val="D9BEE8"/>
    <a:srgbClr val="D2A5DB"/>
    <a:srgbClr val="F687F9"/>
    <a:srgbClr val="E0C3E3"/>
    <a:srgbClr val="0000FF"/>
    <a:srgbClr val="FFF7E1"/>
    <a:srgbClr val="99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보통 스타일 3 - 강조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테마 스타일 1 - 강조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테마 스타일 1 - 강조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311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78" y="11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4"/>
            <a:ext cx="2949533" cy="497969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6147" y="4"/>
            <a:ext cx="2949532" cy="497969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57A46029-7EDE-4346-A47A-38254771FBBF}" type="datetimeFigureOut">
              <a:rPr lang="ko-KR" altLang="en-US" smtClean="0"/>
              <a:t>2025-10-28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2" y="9441371"/>
            <a:ext cx="2949533" cy="497969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6147" y="9441371"/>
            <a:ext cx="2949532" cy="497969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4C09731E-B9FF-487B-AEA4-48249CE2D1F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678812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2" y="4"/>
            <a:ext cx="2949533" cy="497969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6147" y="4"/>
            <a:ext cx="2949532" cy="497969"/>
          </a:xfrm>
          <a:prstGeom prst="rect">
            <a:avLst/>
          </a:prstGeom>
        </p:spPr>
        <p:txBody>
          <a:bodyPr vert="horz" lIns="88304" tIns="44151" rIns="88304" bIns="44151" rtlCol="0"/>
          <a:lstStyle>
            <a:lvl1pPr algn="r">
              <a:defRPr sz="1200"/>
            </a:lvl1pPr>
          </a:lstStyle>
          <a:p>
            <a:fld id="{4955416C-1421-4DB7-9B8D-E31A5AA0C61B}" type="datetimeFigureOut">
              <a:rPr lang="ko-KR" altLang="en-US" smtClean="0"/>
              <a:t>2025-10-28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41425"/>
            <a:ext cx="5967412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8304" tIns="44151" rIns="88304" bIns="44151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1480" y="4783896"/>
            <a:ext cx="5445760" cy="3912834"/>
          </a:xfrm>
          <a:prstGeom prst="rect">
            <a:avLst/>
          </a:prstGeom>
        </p:spPr>
        <p:txBody>
          <a:bodyPr vert="horz" lIns="88304" tIns="44151" rIns="88304" bIns="44151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2" y="9441371"/>
            <a:ext cx="2949533" cy="497969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6147" y="9441371"/>
            <a:ext cx="2949532" cy="497969"/>
          </a:xfrm>
          <a:prstGeom prst="rect">
            <a:avLst/>
          </a:prstGeom>
        </p:spPr>
        <p:txBody>
          <a:bodyPr vert="horz" lIns="88304" tIns="44151" rIns="88304" bIns="44151" rtlCol="0" anchor="b"/>
          <a:lstStyle>
            <a:lvl1pPr algn="r">
              <a:defRPr sz="1200"/>
            </a:lvl1pPr>
          </a:lstStyle>
          <a:p>
            <a:fld id="{FA3F3419-D783-487E-863B-83C404763527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04746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10435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5989895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08674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388439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381128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764838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024289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346730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432767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385149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678471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3F3419-D783-487E-863B-83C404763527}" type="slidenum">
              <a:rPr lang="ko-KR" altLang="en-US" smtClean="0"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99854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2025-10-28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88283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2025-10-28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343421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2025-10-28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3976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2025-10-28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2438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2025-10-28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4686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2025-10-28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073045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2025-10-28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58339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2025-10-28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91553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2025-10-28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6855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2025-10-28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46164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881D8-01DC-43D1-A376-2BAEDA755F22}" type="datetimeFigureOut">
              <a:rPr lang="ko-KR" altLang="en-US" smtClean="0"/>
              <a:t>2025-10-28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01776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5881D8-01DC-43D1-A376-2BAEDA755F22}" type="datetimeFigureOut">
              <a:rPr lang="ko-KR" altLang="en-US" smtClean="0"/>
              <a:t>2025-10-28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33B23-33F9-4545-B154-48CE9E5FF9A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2418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9622389"/>
              </p:ext>
            </p:extLst>
          </p:nvPr>
        </p:nvGraphicFramePr>
        <p:xfrm>
          <a:off x="5968689" y="4496105"/>
          <a:ext cx="3876351" cy="955040"/>
        </p:xfrm>
        <a:graphic>
          <a:graphicData uri="http://schemas.openxmlformats.org/drawingml/2006/table">
            <a:tbl>
              <a:tblPr/>
              <a:tblGrid>
                <a:gridCol w="3876351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929335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【</a:t>
                      </a:r>
                      <a:r>
                        <a:rPr lang="ko-KR" altLang="en-US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안정민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 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5094498" y="1178937"/>
            <a:ext cx="5924499" cy="23913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5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주민등록 사실조사</a:t>
            </a:r>
            <a:endParaRPr lang="en-US" altLang="ko-KR" sz="5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54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제도 개선 촉구</a:t>
            </a:r>
            <a:endParaRPr lang="en-US" altLang="ko-KR" sz="5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t="81779"/>
          <a:stretch/>
        </p:blipFill>
        <p:spPr>
          <a:xfrm>
            <a:off x="707587" y="7991191"/>
            <a:ext cx="10975407" cy="66110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  <p:grpSp>
        <p:nvGrpSpPr>
          <p:cNvPr id="14" name="그룹 13">
            <a:extLst>
              <a:ext uri="{FF2B5EF4-FFF2-40B4-BE49-F238E27FC236}">
                <a16:creationId xmlns:a16="http://schemas.microsoft.com/office/drawing/2014/main" id="{99A858EF-61F4-CC97-19D2-950346AB1AC9}"/>
              </a:ext>
            </a:extLst>
          </p:cNvPr>
          <p:cNvGrpSpPr/>
          <p:nvPr/>
        </p:nvGrpSpPr>
        <p:grpSpPr>
          <a:xfrm>
            <a:off x="753307" y="143691"/>
            <a:ext cx="11438693" cy="5712597"/>
            <a:chOff x="753307" y="143691"/>
            <a:chExt cx="11438693" cy="5712597"/>
          </a:xfrm>
        </p:grpSpPr>
        <p:pic>
          <p:nvPicPr>
            <p:cNvPr id="15" name="그림 1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347960" y="143691"/>
              <a:ext cx="1844040" cy="437536"/>
            </a:xfrm>
            <a:prstGeom prst="rect">
              <a:avLst/>
            </a:prstGeom>
          </p:spPr>
        </p:pic>
        <p:cxnSp>
          <p:nvCxnSpPr>
            <p:cNvPr id="16" name="직선 연결선 15">
              <a:extLst>
                <a:ext uri="{FF2B5EF4-FFF2-40B4-BE49-F238E27FC236}">
                  <a16:creationId xmlns:a16="http://schemas.microsoft.com/office/drawing/2014/main" id="{17AF014B-1205-E5DE-A033-DA16A609C185}"/>
                </a:ext>
              </a:extLst>
            </p:cNvPr>
            <p:cNvCxnSpPr/>
            <p:nvPr/>
          </p:nvCxnSpPr>
          <p:spPr>
            <a:xfrm flipV="1">
              <a:off x="753307" y="5833428"/>
              <a:ext cx="10934700" cy="22860"/>
            </a:xfrm>
            <a:prstGeom prst="line">
              <a:avLst/>
            </a:prstGeom>
            <a:ln w="508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26" name="Picture 2" descr="안정민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307" y="758843"/>
            <a:ext cx="3381947" cy="450208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09817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t="81779"/>
          <a:stretch/>
        </p:blipFill>
        <p:spPr>
          <a:xfrm>
            <a:off x="707587" y="7991191"/>
            <a:ext cx="10975407" cy="66110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840DDC2B-9F12-47E1-8EE7-92993EF585D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62144"/>
            <a:ext cx="12191999" cy="69201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239139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574746" y="73269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5381554" y="2090877"/>
            <a:ext cx="17532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</a:rPr>
              <a:t>    </a:t>
            </a:r>
            <a:endParaRPr lang="ko-KR" altLang="en-US" sz="1400" dirty="0"/>
          </a:p>
        </p:txBody>
      </p:sp>
      <p:graphicFrame>
        <p:nvGraphicFramePr>
          <p:cNvPr id="7" name="표 6">
            <a:extLst>
              <a:ext uri="{FF2B5EF4-FFF2-40B4-BE49-F238E27FC236}">
                <a16:creationId xmlns:a16="http://schemas.microsoft.com/office/drawing/2014/main" id="{5E3B88D2-80BD-42FB-AE2D-E795D0729A5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1195811"/>
              </p:ext>
            </p:extLst>
          </p:nvPr>
        </p:nvGraphicFramePr>
        <p:xfrm>
          <a:off x="9309739" y="6124450"/>
          <a:ext cx="2821577" cy="506838"/>
        </p:xfrm>
        <a:graphic>
          <a:graphicData uri="http://schemas.openxmlformats.org/drawingml/2006/table">
            <a:tbl>
              <a:tblPr/>
              <a:tblGrid>
                <a:gridCol w="2821577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506838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자료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: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원주시 내부자료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(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민원담당관 제공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0" name="모서리가 둥근 직사각형 11">
            <a:extLst>
              <a:ext uri="{FF2B5EF4-FFF2-40B4-BE49-F238E27FC236}">
                <a16:creationId xmlns:a16="http://schemas.microsoft.com/office/drawing/2014/main" id="{A65754A8-34C2-4265-B2A4-59E9076CFE87}"/>
              </a:ext>
            </a:extLst>
          </p:cNvPr>
          <p:cNvSpPr/>
          <p:nvPr/>
        </p:nvSpPr>
        <p:spPr>
          <a:xfrm>
            <a:off x="6984152" y="431787"/>
            <a:ext cx="3840480" cy="777253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비대면</a:t>
            </a:r>
            <a:r>
              <a:rPr lang="ko-KR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디지털 주민등록 사실확인서비스 이용현황</a:t>
            </a:r>
          </a:p>
        </p:txBody>
      </p:sp>
      <p:graphicFrame>
        <p:nvGraphicFramePr>
          <p:cNvPr id="11" name="표 10">
            <a:extLst>
              <a:ext uri="{FF2B5EF4-FFF2-40B4-BE49-F238E27FC236}">
                <a16:creationId xmlns:a16="http://schemas.microsoft.com/office/drawing/2014/main" id="{3F793FFD-F14E-4703-BC48-D45FDEE34B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61406498"/>
              </p:ext>
            </p:extLst>
          </p:nvPr>
        </p:nvGraphicFramePr>
        <p:xfrm>
          <a:off x="8390457" y="1259502"/>
          <a:ext cx="3689552" cy="506838"/>
        </p:xfrm>
        <a:graphic>
          <a:graphicData uri="http://schemas.openxmlformats.org/drawingml/2006/table">
            <a:tbl>
              <a:tblPr/>
              <a:tblGrid>
                <a:gridCol w="3689552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506838">
                <a:tc>
                  <a:txBody>
                    <a:bodyPr/>
                    <a:lstStyle/>
                    <a:p>
                      <a:pPr marL="0" marR="0" indent="0" algn="dist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참여기간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: 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전일 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2025.07.21.~2025.08.31.</a:t>
                      </a:r>
                    </a:p>
                    <a:p>
                      <a:pPr marL="0" marR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총 세대원수</a:t>
                      </a:r>
                      <a:r>
                        <a:rPr lang="en-US" altLang="ko-KR" sz="140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: 50,902,985</a:t>
                      </a: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명</a:t>
                      </a: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pic>
        <p:nvPicPr>
          <p:cNvPr id="12" name="그림 11">
            <a:extLst>
              <a:ext uri="{FF2B5EF4-FFF2-40B4-BE49-F238E27FC236}">
                <a16:creationId xmlns:a16="http://schemas.microsoft.com/office/drawing/2014/main" id="{54652D80-E918-45C2-A1B0-3959D2CB58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9528" y="1755560"/>
            <a:ext cx="5909174" cy="4477375"/>
          </a:xfrm>
          <a:prstGeom prst="rect">
            <a:avLst/>
          </a:prstGeom>
        </p:spPr>
      </p:pic>
      <p:graphicFrame>
        <p:nvGraphicFramePr>
          <p:cNvPr id="13" name="표 12">
            <a:extLst>
              <a:ext uri="{FF2B5EF4-FFF2-40B4-BE49-F238E27FC236}">
                <a16:creationId xmlns:a16="http://schemas.microsoft.com/office/drawing/2014/main" id="{06E4474F-1FBC-41F6-9A1C-7DADBE47C4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8570447"/>
              </p:ext>
            </p:extLst>
          </p:nvPr>
        </p:nvGraphicFramePr>
        <p:xfrm>
          <a:off x="374468" y="1766340"/>
          <a:ext cx="5115642" cy="4479954"/>
        </p:xfrm>
        <a:graphic>
          <a:graphicData uri="http://schemas.openxmlformats.org/drawingml/2006/table">
            <a:tbl>
              <a:tblPr/>
              <a:tblGrid>
                <a:gridCol w="64842">
                  <a:extLst>
                    <a:ext uri="{9D8B030D-6E8A-4147-A177-3AD203B41FA5}">
                      <a16:colId xmlns:a16="http://schemas.microsoft.com/office/drawing/2014/main" val="3126259114"/>
                    </a:ext>
                  </a:extLst>
                </a:gridCol>
                <a:gridCol w="3588565">
                  <a:extLst>
                    <a:ext uri="{9D8B030D-6E8A-4147-A177-3AD203B41FA5}">
                      <a16:colId xmlns:a16="http://schemas.microsoft.com/office/drawing/2014/main" val="726756688"/>
                    </a:ext>
                  </a:extLst>
                </a:gridCol>
                <a:gridCol w="962988">
                  <a:extLst>
                    <a:ext uri="{9D8B030D-6E8A-4147-A177-3AD203B41FA5}">
                      <a16:colId xmlns:a16="http://schemas.microsoft.com/office/drawing/2014/main" val="4216683540"/>
                    </a:ext>
                  </a:extLst>
                </a:gridCol>
                <a:gridCol w="499247">
                  <a:extLst>
                    <a:ext uri="{9D8B030D-6E8A-4147-A177-3AD203B41FA5}">
                      <a16:colId xmlns:a16="http://schemas.microsoft.com/office/drawing/2014/main" val="1991216699"/>
                    </a:ext>
                  </a:extLst>
                </a:gridCol>
              </a:tblGrid>
              <a:tr h="270402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추진내용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032" marR="16032" marT="16032" marB="16032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일정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032" marR="16032" marT="16032" marB="1603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E6F7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5226167"/>
                  </a:ext>
                </a:extLst>
              </a:tr>
              <a:tr h="356747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◇ 비대면</a:t>
                      </a:r>
                      <a:r>
                        <a:rPr lang="en-US" altLang="ko-KR" sz="1200" b="1" kern="0" spc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r>
                        <a:rPr lang="ko-KR" altLang="en-US" sz="1200" b="1" kern="0" spc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디지털 조사</a:t>
                      </a:r>
                      <a:r>
                        <a:rPr lang="en-US" altLang="ko-KR" sz="1000" b="1" kern="0" spc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kern="0" spc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정부</a:t>
                      </a:r>
                      <a:r>
                        <a:rPr lang="en-US" altLang="ko-KR" sz="1000" b="1" kern="0" spc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24</a:t>
                      </a:r>
                      <a:r>
                        <a:rPr lang="ko-KR" altLang="en-US" sz="1000" b="1" kern="0" spc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앱</a:t>
                      </a:r>
                      <a:r>
                        <a:rPr lang="en-US" altLang="ko-KR" sz="1000" b="1" kern="0" spc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200" b="1" kern="0" spc="0">
                        <a:solidFill>
                          <a:srgbClr val="0000FF"/>
                        </a:solidFill>
                        <a:effectLst/>
                        <a:latin typeface="함초롬바탕" panose="02030604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16032" marR="16032" marT="16032" marB="16032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7.21.~8.31.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032" marR="16032" marT="16032" marB="1603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42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032" marR="16032" marT="16032" marB="1603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85719936"/>
                  </a:ext>
                </a:extLst>
              </a:tr>
              <a:tr h="356747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◇ 방문 조사</a:t>
                      </a:r>
                      <a:r>
                        <a:rPr lang="en-US" altLang="ko-KR" sz="1000" b="1" kern="0" spc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kern="0" spc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사전준비 및 실시</a:t>
                      </a:r>
                      <a:r>
                        <a:rPr lang="en-US" altLang="ko-KR" sz="1000" b="1" kern="0" spc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200" b="1" kern="0" spc="0">
                        <a:solidFill>
                          <a:srgbClr val="0000FF"/>
                        </a:solidFill>
                        <a:effectLst/>
                        <a:latin typeface="함초롬바탕" panose="02030604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16032" marR="16032" marT="16032" marB="16032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7.21.~10.23.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032" marR="16032" marT="16032" marB="1603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95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032" marR="16032" marT="16032" marB="1603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32622261"/>
                  </a:ext>
                </a:extLst>
              </a:tr>
              <a:tr h="540195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032" marR="16032" marT="16032" marB="16032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330200" marR="0" indent="-33020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① 합동조사반 편성 및 교육 실시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 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대상자 명단 준비</a:t>
                      </a:r>
                      <a:b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맑은 고딕" panose="020B0503020000020004" pitchFamily="50" charset="-127"/>
                        </a:rPr>
                      </a:b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비대면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디지털 조사와 병행 실시</a:t>
                      </a: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16032" marR="16032" marT="16032" marB="16032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7.21.~8.31.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032" marR="16032" marT="16032" marB="1603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42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032" marR="16032" marT="16032" marB="1603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84145770"/>
                  </a:ext>
                </a:extLst>
              </a:tr>
              <a:tr h="356747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032" marR="16032" marT="16032" marB="16032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② 대상자 명단 출력 후 대상자 조사</a:t>
                      </a:r>
                      <a:r>
                        <a:rPr lang="ko-KR" altLang="en-US" sz="1200" kern="0" spc="0" baseline="30000">
                          <a:solidFill>
                            <a:srgbClr val="000000"/>
                          </a:solidFill>
                          <a:effectLst/>
                          <a:latin typeface="한컴 윤고딕 240"/>
                          <a:ea typeface="한컴 윤고딕 240"/>
                        </a:rPr>
                        <a:t>이</a:t>
                      </a:r>
                      <a:r>
                        <a:rPr lang="en-US" altLang="ko-KR" sz="1200" kern="0" spc="0" baseline="30000">
                          <a:solidFill>
                            <a:srgbClr val="000000"/>
                          </a:solidFill>
                          <a:effectLst/>
                          <a:latin typeface="한컴 윤고딕 240"/>
                          <a:ea typeface="한컴 윤고딕 240"/>
                        </a:rPr>
                        <a:t>·</a:t>
                      </a:r>
                      <a:r>
                        <a:rPr lang="ko-KR" altLang="en-US" sz="1200" kern="0" spc="0" baseline="30000">
                          <a:solidFill>
                            <a:srgbClr val="000000"/>
                          </a:solidFill>
                          <a:effectLst/>
                          <a:latin typeface="한컴 윤고딕 240"/>
                          <a:ea typeface="한컴 윤고딕 240"/>
                        </a:rPr>
                        <a:t>통장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16032" marR="16032" marT="16032" marB="16032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EBDE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9.1.~10.13.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032" marR="16032" marT="16032" marB="1603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EBDE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43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032" marR="16032" marT="16032" marB="1603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  <a:solidFill>
                      <a:srgbClr val="EBDE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99979603"/>
                  </a:ext>
                </a:extLst>
              </a:tr>
              <a:tr h="3802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032" marR="16032" marT="16032" marB="16032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③ 주민등록이 실제와 다른 자에 대한 확인조사</a:t>
                      </a:r>
                      <a:r>
                        <a:rPr lang="ko-KR" altLang="en-US" sz="1200" kern="0" spc="0" baseline="30000">
                          <a:solidFill>
                            <a:srgbClr val="000000"/>
                          </a:solidFill>
                          <a:effectLst/>
                          <a:latin typeface="한컴 윤고딕 240"/>
                          <a:ea typeface="한컴 윤고딕 240"/>
                        </a:rPr>
                        <a:t>공무원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16032" marR="16032" marT="16032" marB="16032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10.14.~10.23.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032" marR="16032" marT="16032" marB="1603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032" marR="16032" marT="16032" marB="1603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24067269"/>
                  </a:ext>
                </a:extLst>
              </a:tr>
              <a:tr h="300313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◇ 지자체 표본 점검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16032" marR="16032" marT="16032" marB="16032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9.1.~10.23.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032" marR="16032" marT="16032" marB="1603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53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032" marR="16032" marT="16032" marB="1603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1151704"/>
                  </a:ext>
                </a:extLst>
              </a:tr>
              <a:tr h="651571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◇ 주민등록표 직권조치</a:t>
                      </a:r>
                      <a:r>
                        <a:rPr lang="en-US" altLang="ko-KR" sz="1000" b="1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정리</a:t>
                      </a:r>
                      <a:r>
                        <a:rPr lang="en-US" altLang="ko-KR" sz="1000" b="1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200" b="1" kern="0" spc="0" dirty="0">
                        <a:solidFill>
                          <a:srgbClr val="0000FF"/>
                        </a:solidFill>
                        <a:effectLst/>
                        <a:latin typeface="함초롬바탕" panose="02030604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16032" marR="16032" marT="16032" marB="16032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10.24.~11.17.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032" marR="16032" marT="16032" marB="1603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25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032" marR="16032" marT="16032" marB="1603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64517686"/>
                  </a:ext>
                </a:extLst>
              </a:tr>
              <a:tr h="506632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032" marR="16032" marT="16032" marB="16032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① 최고</a:t>
                      </a: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·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공고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16032" marR="16032" marT="16032" marB="16032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10.24.~11.13.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032" marR="16032" marT="16032" marB="1603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21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032" marR="16032" marT="16032" marB="1603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44858230"/>
                  </a:ext>
                </a:extLst>
              </a:tr>
              <a:tr h="3802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032" marR="16032" marT="16032" marB="16032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② 직권 조치 및 주민등록표 정리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16032" marR="16032" marT="16032" marB="16032" anchor="ctr">
                    <a:lnL w="3556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11.14.~11.17.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032" marR="16032" marT="16032" marB="1603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4</a:t>
                      </a: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</a:t>
                      </a:r>
                      <a:endParaRPr lang="ko-KR" alt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032" marR="16032" marT="16032" marB="1603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97417187"/>
                  </a:ext>
                </a:extLst>
              </a:tr>
              <a:tr h="380200">
                <a:tc gridSpan="2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◇ 사실조사 결과 보고 및 의견 제출</a:t>
                      </a:r>
                      <a:r>
                        <a:rPr lang="en-US" altLang="ko-KR" sz="1000" b="1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시</a:t>
                      </a:r>
                      <a:r>
                        <a:rPr lang="en-US" altLang="ko-KR" sz="1000" b="1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·</a:t>
                      </a:r>
                      <a:r>
                        <a:rPr lang="ko-KR" altLang="en-US" sz="1000" b="1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도→행안부</a:t>
                      </a:r>
                      <a:r>
                        <a:rPr lang="en-US" altLang="ko-KR" sz="1000" b="1" kern="0" spc="0" dirty="0">
                          <a:solidFill>
                            <a:srgbClr val="0000FF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200" b="1" kern="0" spc="0" dirty="0">
                        <a:solidFill>
                          <a:srgbClr val="0000FF"/>
                        </a:solidFill>
                        <a:effectLst/>
                        <a:latin typeface="함초롬바탕" panose="02030604000101010101" pitchFamily="18" charset="-127"/>
                        <a:ea typeface="맑은 고딕" panose="020B0503020000020004" pitchFamily="50" charset="-127"/>
                      </a:endParaRPr>
                    </a:p>
                  </a:txBody>
                  <a:tcPr marL="16032" marR="16032" marT="16032" marB="16032" anchor="ctr">
                    <a:lnL>
                      <a:noFill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0" spc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11.18.~11.26.</a:t>
                      </a:r>
                      <a:endParaRPr lang="en-US" sz="9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032" marR="16032" marT="16032" marB="1603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9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6032" marR="16032" marT="16032" marB="16032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rgbClr val="000000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14383125"/>
                  </a:ext>
                </a:extLst>
              </a:tr>
            </a:tbl>
          </a:graphicData>
        </a:graphic>
      </p:graphicFrame>
      <p:sp>
        <p:nvSpPr>
          <p:cNvPr id="14" name="모서리가 둥근 직사각형 11">
            <a:extLst>
              <a:ext uri="{FF2B5EF4-FFF2-40B4-BE49-F238E27FC236}">
                <a16:creationId xmlns:a16="http://schemas.microsoft.com/office/drawing/2014/main" id="{C7F19B39-F526-4A74-A14D-2AA7FAA9D7AD}"/>
              </a:ext>
            </a:extLst>
          </p:cNvPr>
          <p:cNvSpPr/>
          <p:nvPr/>
        </p:nvSpPr>
        <p:spPr>
          <a:xfrm>
            <a:off x="707249" y="481128"/>
            <a:ext cx="4450080" cy="777253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2025 </a:t>
            </a:r>
            <a:r>
              <a:rPr lang="ko-KR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주민등록 사실 조사 일정</a:t>
            </a:r>
          </a:p>
        </p:txBody>
      </p:sp>
    </p:spTree>
    <p:extLst>
      <p:ext uri="{BB962C8B-B14F-4D97-AF65-F5344CB8AC3E}">
        <p14:creationId xmlns:p14="http://schemas.microsoft.com/office/powerpoint/2010/main" val="8152047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574746" y="73269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139334" y="1744174"/>
            <a:ext cx="5956666" cy="3741537"/>
          </a:xfrm>
          <a:prstGeom prst="rect">
            <a:avLst/>
          </a:prstGeom>
          <a:ln w="57150">
            <a:solidFill>
              <a:srgbClr val="1C0BFD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ko-KR" altLang="en-US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낯선 방문에 대한 시민 경계심 증가</a:t>
            </a:r>
            <a:endParaRPr lang="en-US" altLang="ko-KR" sz="2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ko-KR" altLang="en-US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부재세대 및 재방문 부담</a:t>
            </a:r>
            <a:endParaRPr lang="en-US" altLang="ko-KR" sz="2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ko-KR" altLang="en-US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연락 두절 및 보이스피싱 오해</a:t>
            </a:r>
            <a:endParaRPr lang="en-US" altLang="ko-KR" sz="2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ü"/>
            </a:pPr>
            <a:r>
              <a:rPr lang="ko-KR" altLang="en-US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세입자 정보 확인 어려움</a:t>
            </a:r>
            <a:r>
              <a:rPr lang="en-US" altLang="ko-KR" sz="2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</a:t>
            </a:r>
          </a:p>
          <a:p>
            <a:pPr>
              <a:lnSpc>
                <a:spcPct val="200000"/>
              </a:lnSpc>
            </a:pPr>
            <a:endParaRPr lang="en-US" altLang="ko-KR" sz="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CCA9370-E18E-44E0-9048-C7A83D403544}"/>
              </a:ext>
            </a:extLst>
          </p:cNvPr>
          <p:cNvSpPr txBox="1"/>
          <p:nvPr/>
        </p:nvSpPr>
        <p:spPr>
          <a:xfrm>
            <a:off x="1015052" y="418182"/>
            <a:ext cx="4433797" cy="954107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2800" b="1" dirty="0"/>
              <a:t>현장 대면 방문조사 시 </a:t>
            </a:r>
            <a:endParaRPr lang="en-US" altLang="ko-KR" sz="2800" b="1" dirty="0"/>
          </a:p>
          <a:p>
            <a:pPr algn="ctr"/>
            <a:r>
              <a:rPr lang="ko-KR" altLang="en-US" sz="2800" b="1" dirty="0"/>
              <a:t>어려움 및 한계</a:t>
            </a:r>
          </a:p>
        </p:txBody>
      </p:sp>
      <p:graphicFrame>
        <p:nvGraphicFramePr>
          <p:cNvPr id="12" name="표 11">
            <a:extLst>
              <a:ext uri="{FF2B5EF4-FFF2-40B4-BE49-F238E27FC236}">
                <a16:creationId xmlns:a16="http://schemas.microsoft.com/office/drawing/2014/main" id="{3FB9AC55-6276-46DB-9419-25265485C81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49890952"/>
              </p:ext>
            </p:extLst>
          </p:nvPr>
        </p:nvGraphicFramePr>
        <p:xfrm>
          <a:off x="9963663" y="6245704"/>
          <a:ext cx="2260911" cy="480167"/>
        </p:xfrm>
        <a:graphic>
          <a:graphicData uri="http://schemas.openxmlformats.org/drawingml/2006/table">
            <a:tbl>
              <a:tblPr/>
              <a:tblGrid>
                <a:gridCol w="2260911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480167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자료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: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한국경제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(2025.08.28.)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pic>
        <p:nvPicPr>
          <p:cNvPr id="4" name="그림 3">
            <a:extLst>
              <a:ext uri="{FF2B5EF4-FFF2-40B4-BE49-F238E27FC236}">
                <a16:creationId xmlns:a16="http://schemas.microsoft.com/office/drawing/2014/main" id="{5929500E-1CDF-41DE-80D0-2BFD5DAECE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5597" y="61091"/>
            <a:ext cx="5811299" cy="625949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323262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574746" y="73269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5372845" y="1893429"/>
            <a:ext cx="17532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</a:rPr>
              <a:t>    </a:t>
            </a:r>
            <a:endParaRPr lang="ko-KR" altLang="en-US" sz="1400" dirty="0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0346" y="2112742"/>
            <a:ext cx="914400" cy="2228850"/>
          </a:xfrm>
          <a:prstGeom prst="rect">
            <a:avLst/>
          </a:prstGeom>
        </p:spPr>
      </p:pic>
      <p:sp>
        <p:nvSpPr>
          <p:cNvPr id="12" name="모서리가 둥근 직사각형 11"/>
          <p:cNvSpPr/>
          <p:nvPr/>
        </p:nvSpPr>
        <p:spPr>
          <a:xfrm>
            <a:off x="707120" y="79756"/>
            <a:ext cx="4820852" cy="777253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ko-KR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차 민원담당관 회의</a:t>
            </a:r>
            <a:r>
              <a:rPr lang="en-US" altLang="ko-K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(10.14.)</a:t>
            </a:r>
            <a:endParaRPr lang="ko-KR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480C8325-959E-4C80-A159-172AE229565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0629" y="987668"/>
            <a:ext cx="5843451" cy="579706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29A85F8D-E2CB-4C82-BD32-F973B5AEC07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61191" y="983395"/>
            <a:ext cx="5843451" cy="579706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모서리가 둥근 직사각형 11">
            <a:extLst>
              <a:ext uri="{FF2B5EF4-FFF2-40B4-BE49-F238E27FC236}">
                <a16:creationId xmlns:a16="http://schemas.microsoft.com/office/drawing/2014/main" id="{9EB1675C-CD93-4AD6-B25C-CB09C7DCEDF7}"/>
              </a:ext>
            </a:extLst>
          </p:cNvPr>
          <p:cNvSpPr/>
          <p:nvPr/>
        </p:nvSpPr>
        <p:spPr>
          <a:xfrm>
            <a:off x="6672490" y="79756"/>
            <a:ext cx="4820852" cy="777253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ko-KR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차 민원담당관 회의</a:t>
            </a:r>
            <a:r>
              <a:rPr lang="en-US" altLang="ko-K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(10.23.)</a:t>
            </a:r>
          </a:p>
        </p:txBody>
      </p:sp>
    </p:spTree>
    <p:extLst>
      <p:ext uri="{BB962C8B-B14F-4D97-AF65-F5344CB8AC3E}">
        <p14:creationId xmlns:p14="http://schemas.microsoft.com/office/powerpoint/2010/main" val="20815420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574746" y="73269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모서리가 둥근 직사각형 11">
            <a:extLst>
              <a:ext uri="{FF2B5EF4-FFF2-40B4-BE49-F238E27FC236}">
                <a16:creationId xmlns:a16="http://schemas.microsoft.com/office/drawing/2014/main" id="{0358AABD-EA59-4874-94CF-1A79FF06C085}"/>
              </a:ext>
            </a:extLst>
          </p:cNvPr>
          <p:cNvSpPr/>
          <p:nvPr/>
        </p:nvSpPr>
        <p:spPr>
          <a:xfrm>
            <a:off x="5010003" y="1085549"/>
            <a:ext cx="1950089" cy="1092154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첫째</a:t>
            </a:r>
            <a:r>
              <a:rPr lang="en-US" altLang="ko-KR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  <a:endParaRPr lang="ko-KR" altLang="en-US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EE54ADD-2B5E-4A4F-BB31-BDACA85A07CF}"/>
              </a:ext>
            </a:extLst>
          </p:cNvPr>
          <p:cNvSpPr txBox="1"/>
          <p:nvPr/>
        </p:nvSpPr>
        <p:spPr>
          <a:xfrm>
            <a:off x="1139339" y="2732783"/>
            <a:ext cx="10259590" cy="1525546"/>
          </a:xfrm>
          <a:prstGeom prst="rect">
            <a:avLst/>
          </a:prstGeom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40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비대면</a:t>
            </a:r>
            <a:r>
              <a:rPr lang="ko-KR" altLang="en-US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참여 지원과 행정데이터 연계입니다</a:t>
            </a:r>
            <a:r>
              <a:rPr lang="en-US" altLang="ko-K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endParaRPr lang="en-US" altLang="ko-KR" sz="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002861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381554" y="2090877"/>
            <a:ext cx="17532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</a:rPr>
              <a:t>    </a:t>
            </a:r>
            <a:endParaRPr lang="ko-KR" altLang="en-US" sz="1400" dirty="0"/>
          </a:p>
        </p:txBody>
      </p:sp>
      <p:sp>
        <p:nvSpPr>
          <p:cNvPr id="7" name="TextBox 6"/>
          <p:cNvSpPr txBox="1"/>
          <p:nvPr/>
        </p:nvSpPr>
        <p:spPr>
          <a:xfrm>
            <a:off x="9278224" y="154357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ko-KR" altLang="en-US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E355D242-3AE0-41EB-889C-ACDAD9162D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68140" y="861134"/>
            <a:ext cx="6187697" cy="55840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0F44E2E2-D7F3-4C31-8812-C36E334903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6164" y="861134"/>
            <a:ext cx="5630096" cy="558405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221B1711-091A-4D15-8EFC-53DE81805F5E}"/>
              </a:ext>
            </a:extLst>
          </p:cNvPr>
          <p:cNvSpPr txBox="1"/>
          <p:nvPr/>
        </p:nvSpPr>
        <p:spPr>
          <a:xfrm>
            <a:off x="1082105" y="89646"/>
            <a:ext cx="3871634" cy="646331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3600" b="1" dirty="0" err="1"/>
              <a:t>비대면</a:t>
            </a:r>
            <a:r>
              <a:rPr lang="ko-KR" altLang="en-US" sz="3600" b="1" dirty="0"/>
              <a:t> 참여 지원</a:t>
            </a:r>
            <a:endParaRPr lang="en-US" altLang="ko-KR" sz="3600" b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CF59D4A-94E4-4F51-8F03-4F98F2EECAA0}"/>
              </a:ext>
            </a:extLst>
          </p:cNvPr>
          <p:cNvSpPr txBox="1"/>
          <p:nvPr/>
        </p:nvSpPr>
        <p:spPr>
          <a:xfrm>
            <a:off x="5868140" y="89646"/>
            <a:ext cx="6187697" cy="646331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3600" b="1" dirty="0"/>
              <a:t>스마트 원격검침 시스템 연계</a:t>
            </a:r>
          </a:p>
        </p:txBody>
      </p:sp>
      <p:graphicFrame>
        <p:nvGraphicFramePr>
          <p:cNvPr id="14" name="표 13">
            <a:extLst>
              <a:ext uri="{FF2B5EF4-FFF2-40B4-BE49-F238E27FC236}">
                <a16:creationId xmlns:a16="http://schemas.microsoft.com/office/drawing/2014/main" id="{85A091CA-2863-48AA-A92E-9F5C0C6FB69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1675335"/>
              </p:ext>
            </p:extLst>
          </p:nvPr>
        </p:nvGraphicFramePr>
        <p:xfrm>
          <a:off x="3505349" y="6351235"/>
          <a:ext cx="2260911" cy="480167"/>
        </p:xfrm>
        <a:graphic>
          <a:graphicData uri="http://schemas.openxmlformats.org/drawingml/2006/table">
            <a:tbl>
              <a:tblPr/>
              <a:tblGrid>
                <a:gridCol w="2260911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480167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자료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: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서울특별시 </a:t>
                      </a:r>
                      <a:r>
                        <a:rPr lang="ko-KR" altLang="en-US" sz="1200" kern="0" spc="0" dirty="0" err="1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내손안의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 서울</a:t>
                      </a: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graphicFrame>
        <p:nvGraphicFramePr>
          <p:cNvPr id="15" name="표 14">
            <a:extLst>
              <a:ext uri="{FF2B5EF4-FFF2-40B4-BE49-F238E27FC236}">
                <a16:creationId xmlns:a16="http://schemas.microsoft.com/office/drawing/2014/main" id="{1A77ED5F-FD76-4F86-81DD-99B6BDA26E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631989"/>
              </p:ext>
            </p:extLst>
          </p:nvPr>
        </p:nvGraphicFramePr>
        <p:xfrm>
          <a:off x="9896806" y="6351234"/>
          <a:ext cx="2260911" cy="480167"/>
        </p:xfrm>
        <a:graphic>
          <a:graphicData uri="http://schemas.openxmlformats.org/drawingml/2006/table">
            <a:tbl>
              <a:tblPr/>
              <a:tblGrid>
                <a:gridCol w="2260911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480167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자료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: </a:t>
                      </a:r>
                      <a:r>
                        <a:rPr lang="ko-KR" altLang="en-US" sz="120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연합뉴스</a:t>
                      </a:r>
                      <a:r>
                        <a:rPr lang="en-US" altLang="ko-KR" sz="1200" kern="0" spc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(2022.04.05.)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020499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574746" y="73269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모서리가 둥근 직사각형 11">
            <a:extLst>
              <a:ext uri="{FF2B5EF4-FFF2-40B4-BE49-F238E27FC236}">
                <a16:creationId xmlns:a16="http://schemas.microsoft.com/office/drawing/2014/main" id="{0358AABD-EA59-4874-94CF-1A79FF06C085}"/>
              </a:ext>
            </a:extLst>
          </p:cNvPr>
          <p:cNvSpPr/>
          <p:nvPr/>
        </p:nvSpPr>
        <p:spPr>
          <a:xfrm>
            <a:off x="4885696" y="1052271"/>
            <a:ext cx="1950089" cy="1092154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둘째</a:t>
            </a:r>
            <a:r>
              <a:rPr lang="en-US" altLang="ko-KR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  <a:endParaRPr lang="ko-KR" altLang="en-US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EE54ADD-2B5E-4A4F-BB31-BDACA85A07CF}"/>
              </a:ext>
            </a:extLst>
          </p:cNvPr>
          <p:cNvSpPr txBox="1"/>
          <p:nvPr/>
        </p:nvSpPr>
        <p:spPr>
          <a:xfrm>
            <a:off x="406902" y="2666227"/>
            <a:ext cx="11378195" cy="1525546"/>
          </a:xfrm>
          <a:prstGeom prst="rect">
            <a:avLst/>
          </a:prstGeom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사전 홍보 강화로 시민의 신뢰를 확보해야 합니다</a:t>
            </a:r>
            <a:r>
              <a:rPr lang="en-US" altLang="ko-K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endParaRPr lang="en-US" altLang="ko-KR" sz="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141107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574746" y="73269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5381554" y="2090877"/>
            <a:ext cx="175329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>
                <a:latin typeface="HY견고딕" panose="02030600000101010101" pitchFamily="18" charset="-127"/>
                <a:ea typeface="HY견고딕" panose="02030600000101010101" pitchFamily="18" charset="-127"/>
              </a:rPr>
              <a:t>    </a:t>
            </a:r>
            <a:endParaRPr lang="ko-KR" altLang="en-US" sz="14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9207AA3-5924-48EB-ACC2-DB0852EA3BD6}"/>
              </a:ext>
            </a:extLst>
          </p:cNvPr>
          <p:cNvSpPr txBox="1"/>
          <p:nvPr/>
        </p:nvSpPr>
        <p:spPr>
          <a:xfrm>
            <a:off x="391814" y="98934"/>
            <a:ext cx="7620000" cy="646331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ko-KR" altLang="en-US" sz="3600" b="1" dirty="0"/>
              <a:t>사전 홍보 강화</a:t>
            </a:r>
            <a:r>
              <a:rPr lang="en-US" altLang="ko-KR" sz="3600" b="1" dirty="0"/>
              <a:t>, </a:t>
            </a:r>
            <a:r>
              <a:rPr lang="ko-KR" altLang="en-US" sz="3600" b="1" dirty="0"/>
              <a:t>시민 신뢰 확보</a:t>
            </a:r>
            <a:endParaRPr lang="en-US" altLang="ko-KR" sz="3600" b="1" dirty="0"/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29AD21DE-C033-452A-93F0-233E6A39E6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8519" y="1012963"/>
            <a:ext cx="7386590" cy="574435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graphicFrame>
        <p:nvGraphicFramePr>
          <p:cNvPr id="14" name="표 13">
            <a:extLst>
              <a:ext uri="{FF2B5EF4-FFF2-40B4-BE49-F238E27FC236}">
                <a16:creationId xmlns:a16="http://schemas.microsoft.com/office/drawing/2014/main" id="{1D16BF54-5460-48DF-892D-D41D214BF6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3848025"/>
              </p:ext>
            </p:extLst>
          </p:nvPr>
        </p:nvGraphicFramePr>
        <p:xfrm>
          <a:off x="9171659" y="2090877"/>
          <a:ext cx="2850597" cy="1133094"/>
        </p:xfrm>
        <a:graphic>
          <a:graphicData uri="http://schemas.openxmlformats.org/drawingml/2006/table">
            <a:tbl>
              <a:tblPr/>
              <a:tblGrid>
                <a:gridCol w="2850597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480167">
                <a:tc>
                  <a:txBody>
                    <a:bodyPr/>
                    <a:lstStyle/>
                    <a:p>
                      <a:pPr marL="0" marR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36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방문 스티커 </a:t>
                      </a:r>
                      <a:endParaRPr lang="en-US" altLang="ko-KR" sz="36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36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활용 예시</a:t>
                      </a:r>
                      <a:r>
                        <a:rPr lang="en-US" altLang="ko-KR" sz="36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(</a:t>
                      </a:r>
                      <a:r>
                        <a:rPr lang="ko-KR" altLang="en-US" sz="36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안</a:t>
                      </a:r>
                      <a:r>
                        <a:rPr lang="en-US" altLang="ko-KR" sz="36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</a:rPr>
                        <a:t>)</a:t>
                      </a:r>
                      <a:endParaRPr lang="ko-KR" altLang="en-US" sz="36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7" name="화살표: 오른쪽 6">
            <a:extLst>
              <a:ext uri="{FF2B5EF4-FFF2-40B4-BE49-F238E27FC236}">
                <a16:creationId xmlns:a16="http://schemas.microsoft.com/office/drawing/2014/main" id="{2CC03A97-DBE3-438A-BCC2-910F787663B8}"/>
              </a:ext>
            </a:extLst>
          </p:cNvPr>
          <p:cNvSpPr/>
          <p:nvPr/>
        </p:nvSpPr>
        <p:spPr>
          <a:xfrm>
            <a:off x="8067412" y="2415107"/>
            <a:ext cx="683021" cy="484632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 b="1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8" name="타원 7">
            <a:extLst>
              <a:ext uri="{FF2B5EF4-FFF2-40B4-BE49-F238E27FC236}">
                <a16:creationId xmlns:a16="http://schemas.microsoft.com/office/drawing/2014/main" id="{27F9D7E2-3D4C-4B85-AF59-06A4DE383CED}"/>
              </a:ext>
            </a:extLst>
          </p:cNvPr>
          <p:cNvSpPr/>
          <p:nvPr/>
        </p:nvSpPr>
        <p:spPr>
          <a:xfrm>
            <a:off x="8890842" y="1555109"/>
            <a:ext cx="3226818" cy="2204629"/>
          </a:xfrm>
          <a:prstGeom prst="ellipse">
            <a:avLst/>
          </a:prstGeom>
          <a:noFill/>
          <a:ln w="57150">
            <a:solidFill>
              <a:srgbClr val="1C0BF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2800"/>
          </a:p>
        </p:txBody>
      </p:sp>
    </p:spTree>
    <p:extLst>
      <p:ext uri="{BB962C8B-B14F-4D97-AF65-F5344CB8AC3E}">
        <p14:creationId xmlns:p14="http://schemas.microsoft.com/office/powerpoint/2010/main" val="247473779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3574746" y="73269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모서리가 둥근 직사각형 11">
            <a:extLst>
              <a:ext uri="{FF2B5EF4-FFF2-40B4-BE49-F238E27FC236}">
                <a16:creationId xmlns:a16="http://schemas.microsoft.com/office/drawing/2014/main" id="{0358AABD-EA59-4874-94CF-1A79FF06C085}"/>
              </a:ext>
            </a:extLst>
          </p:cNvPr>
          <p:cNvSpPr/>
          <p:nvPr/>
        </p:nvSpPr>
        <p:spPr>
          <a:xfrm>
            <a:off x="4885696" y="1052271"/>
            <a:ext cx="1950089" cy="1092154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  <a:ln w="38100"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셋째</a:t>
            </a:r>
            <a:r>
              <a:rPr lang="en-US" altLang="ko-KR" sz="40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</a:t>
            </a:r>
            <a:endParaRPr lang="ko-KR" altLang="en-US" sz="40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EE54ADD-2B5E-4A4F-BB31-BDACA85A07CF}"/>
              </a:ext>
            </a:extLst>
          </p:cNvPr>
          <p:cNvSpPr txBox="1"/>
          <p:nvPr/>
        </p:nvSpPr>
        <p:spPr>
          <a:xfrm>
            <a:off x="1967148" y="2666227"/>
            <a:ext cx="8257704" cy="1525546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원주시 자체 세부 지침 수립입니다</a:t>
            </a:r>
            <a:r>
              <a:rPr lang="en-US" altLang="ko-KR" sz="4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endParaRPr lang="en-US" altLang="ko-KR" sz="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8940448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3537522" y="261489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t="81779"/>
          <a:stretch/>
        </p:blipFill>
        <p:spPr>
          <a:xfrm>
            <a:off x="707587" y="7991191"/>
            <a:ext cx="10975407" cy="66110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CECA95CC-55A4-46CC-9FD9-0797CD269F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8164" y="1018716"/>
            <a:ext cx="9595671" cy="569993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ECFEA3F-6CCC-4EE0-AF32-15DB9100C582}"/>
              </a:ext>
            </a:extLst>
          </p:cNvPr>
          <p:cNvSpPr txBox="1"/>
          <p:nvPr/>
        </p:nvSpPr>
        <p:spPr>
          <a:xfrm>
            <a:off x="2145992" y="202467"/>
            <a:ext cx="8098595" cy="816249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3600" b="1" dirty="0"/>
              <a:t>매뉴얼 제작 및 짧은 영상 콘텐츠 활용</a:t>
            </a:r>
            <a:r>
              <a:rPr lang="en-US" altLang="ko-KR" sz="3600" b="1" dirty="0"/>
              <a:t> </a:t>
            </a:r>
            <a:endParaRPr lang="ko-KR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42727452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6793120"/>
              </p:ext>
            </p:extLst>
          </p:nvPr>
        </p:nvGraphicFramePr>
        <p:xfrm>
          <a:off x="5116700" y="4030328"/>
          <a:ext cx="5394650" cy="955040"/>
        </p:xfrm>
        <a:graphic>
          <a:graphicData uri="http://schemas.openxmlformats.org/drawingml/2006/table">
            <a:tbl>
              <a:tblPr/>
              <a:tblGrid>
                <a:gridCol w="5394650">
                  <a:extLst>
                    <a:ext uri="{9D8B030D-6E8A-4147-A177-3AD203B41FA5}">
                      <a16:colId xmlns:a16="http://schemas.microsoft.com/office/drawing/2014/main" val="191552495"/>
                    </a:ext>
                  </a:extLst>
                </a:gridCol>
              </a:tblGrid>
              <a:tr h="739705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0" hangingPunct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【</a:t>
                      </a:r>
                      <a:r>
                        <a:rPr lang="ko-KR" altLang="en-US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안정민</a:t>
                      </a:r>
                      <a:r>
                        <a:rPr lang="ko-KR" altLang="en-US" sz="4400" kern="0" spc="-60" baseline="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 의원</a:t>
                      </a:r>
                      <a:r>
                        <a:rPr lang="en-US" altLang="ko-KR" sz="4400" kern="0" spc="-60" dirty="0">
                          <a:solidFill>
                            <a:srgbClr val="000000"/>
                          </a:solidFill>
                          <a:effectLst/>
                          <a:latin typeface="HY헤드라인M" panose="02030600000101010101" pitchFamily="18" charset="-127"/>
                          <a:ea typeface="HY헤드라인M" panose="02030600000101010101" pitchFamily="18" charset="-127"/>
                        </a:rPr>
                        <a:t>】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17907" marR="17907" marT="17907" marB="17907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48904545"/>
                  </a:ext>
                </a:extLst>
              </a:tr>
            </a:tbl>
          </a:graphicData>
        </a:graphic>
      </p:graphicFrame>
      <p:sp>
        <p:nvSpPr>
          <p:cNvPr id="12" name="직사각형 11"/>
          <p:cNvSpPr/>
          <p:nvPr/>
        </p:nvSpPr>
        <p:spPr>
          <a:xfrm>
            <a:off x="3394270" y="671531"/>
            <a:ext cx="8508302" cy="213590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>
              <a:lnSpc>
                <a:spcPct val="150000"/>
              </a:lnSpc>
            </a:pPr>
            <a:endParaRPr lang="en-US" altLang="ko-KR" sz="48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algn="ctr">
              <a:lnSpc>
                <a:spcPct val="150000"/>
              </a:lnSpc>
            </a:pPr>
            <a:r>
              <a:rPr lang="ko-KR" altLang="en-US" sz="4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감사합니다</a:t>
            </a:r>
            <a:r>
              <a:rPr lang="en-US" altLang="ko-KR" sz="4800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. </a:t>
            </a:r>
            <a:endParaRPr lang="en-US" altLang="ko-KR" sz="4400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/>
          <a:srcRect t="81779"/>
          <a:stretch/>
        </p:blipFill>
        <p:spPr>
          <a:xfrm>
            <a:off x="707587" y="7991191"/>
            <a:ext cx="10975407" cy="66110"/>
          </a:xfrm>
          <a:prstGeom prst="rect">
            <a:avLst/>
          </a:prstGeom>
          <a:ln w="3175">
            <a:solidFill>
              <a:srgbClr val="002060"/>
            </a:solidFill>
          </a:ln>
        </p:spPr>
      </p:pic>
      <p:grpSp>
        <p:nvGrpSpPr>
          <p:cNvPr id="14" name="그룹 13">
            <a:extLst>
              <a:ext uri="{FF2B5EF4-FFF2-40B4-BE49-F238E27FC236}">
                <a16:creationId xmlns:a16="http://schemas.microsoft.com/office/drawing/2014/main" id="{99A858EF-61F4-CC97-19D2-950346AB1AC9}"/>
              </a:ext>
            </a:extLst>
          </p:cNvPr>
          <p:cNvGrpSpPr/>
          <p:nvPr/>
        </p:nvGrpSpPr>
        <p:grpSpPr>
          <a:xfrm>
            <a:off x="753307" y="166512"/>
            <a:ext cx="11438693" cy="5689776"/>
            <a:chOff x="753307" y="166512"/>
            <a:chExt cx="11438693" cy="5689776"/>
          </a:xfrm>
        </p:grpSpPr>
        <p:pic>
          <p:nvPicPr>
            <p:cNvPr id="15" name="그림 1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347960" y="166512"/>
              <a:ext cx="1844040" cy="437536"/>
            </a:xfrm>
            <a:prstGeom prst="rect">
              <a:avLst/>
            </a:prstGeom>
          </p:spPr>
        </p:pic>
        <p:cxnSp>
          <p:nvCxnSpPr>
            <p:cNvPr id="16" name="직선 연결선 15">
              <a:extLst>
                <a:ext uri="{FF2B5EF4-FFF2-40B4-BE49-F238E27FC236}">
                  <a16:creationId xmlns:a16="http://schemas.microsoft.com/office/drawing/2014/main" id="{17AF014B-1205-E5DE-A033-DA16A609C185}"/>
                </a:ext>
              </a:extLst>
            </p:cNvPr>
            <p:cNvCxnSpPr/>
            <p:nvPr/>
          </p:nvCxnSpPr>
          <p:spPr>
            <a:xfrm flipV="1">
              <a:off x="753307" y="5833428"/>
              <a:ext cx="10934700" cy="22860"/>
            </a:xfrm>
            <a:prstGeom prst="line">
              <a:avLst/>
            </a:prstGeom>
            <a:ln w="508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26" name="Picture 2" descr="안정민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307" y="758843"/>
            <a:ext cx="3381947" cy="450208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75752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rtlCol="0" anchor="ctr"/>
      <a:lstStyle>
        <a:defPPr algn="ctr">
          <a:defRPr sz="2800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11188</TotalTime>
  <Words>322</Words>
  <Application>Microsoft Office PowerPoint</Application>
  <PresentationFormat>와이드스크린</PresentationFormat>
  <Paragraphs>82</Paragraphs>
  <Slides>12</Slides>
  <Notes>12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20" baseType="lpstr">
      <vt:lpstr>HY견고딕</vt:lpstr>
      <vt:lpstr>HY헤드라인M</vt:lpstr>
      <vt:lpstr>맑은 고딕</vt:lpstr>
      <vt:lpstr>한컴 윤고딕 240</vt:lpstr>
      <vt:lpstr>함초롬바탕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JJS</dc:creator>
  <cp:lastModifiedBy>user</cp:lastModifiedBy>
  <cp:revision>797</cp:revision>
  <cp:lastPrinted>2025-10-27T05:14:31Z</cp:lastPrinted>
  <dcterms:created xsi:type="dcterms:W3CDTF">2022-12-16T03:44:56Z</dcterms:created>
  <dcterms:modified xsi:type="dcterms:W3CDTF">2025-10-28T07:52:04Z</dcterms:modified>
</cp:coreProperties>
</file>