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19" r:id="rId2"/>
    <p:sldId id="421" r:id="rId3"/>
    <p:sldId id="423" r:id="rId4"/>
    <p:sldId id="438" r:id="rId5"/>
    <p:sldId id="439" r:id="rId6"/>
    <p:sldId id="437" r:id="rId7"/>
    <p:sldId id="433" r:id="rId8"/>
    <p:sldId id="435" r:id="rId9"/>
    <p:sldId id="420" r:id="rId10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683"/>
    <a:srgbClr val="5F2A86"/>
    <a:srgbClr val="B40FCF"/>
    <a:srgbClr val="E582F6"/>
    <a:srgbClr val="29123A"/>
    <a:srgbClr val="F8B0AE"/>
    <a:srgbClr val="DF03C0"/>
    <a:srgbClr val="663300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90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179613681102366"/>
          <c:y val="2.578124841404722E-2"/>
          <c:w val="0.58890772637795274"/>
          <c:h val="0.8833615352262834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364-44BD-B9F8-0A8D65B2A6A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364-44BD-B9F8-0A8D65B2A6A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364-44BD-B9F8-0A8D65B2A6A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364-44BD-B9F8-0A8D65B2A6A4}"/>
              </c:ext>
            </c:extLst>
          </c:dPt>
          <c:cat>
            <c:strRef>
              <c:f>Sheet1!$A$2:$A$5</c:f>
              <c:strCache>
                <c:ptCount val="4"/>
                <c:pt idx="0">
                  <c:v>도로 연접 미충족</c:v>
                </c:pt>
                <c:pt idx="1">
                  <c:v>타인 임대 불가</c:v>
                </c:pt>
                <c:pt idx="2">
                  <c:v>연면적 초과</c:v>
                </c:pt>
                <c:pt idx="3">
                  <c:v>기타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18</c:v>
                </c:pt>
                <c:pt idx="1">
                  <c:v>3</c:v>
                </c:pt>
                <c:pt idx="2">
                  <c:v>2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F34-4B36-BE33-2C3EB1D313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0.02853</cdr:x>
      <cdr:y>0.37388</cdr:y>
    </cdr:from>
    <cdr:to>
      <cdr:x>0.12137</cdr:x>
      <cdr:y>0.45539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id="{66D3B423-7AF7-4BA7-B05F-610F9C5DE60E}"/>
            </a:ext>
          </a:extLst>
        </cdr:cNvPr>
        <cdr:cNvSpPr txBox="1"/>
      </cdr:nvSpPr>
      <cdr:spPr>
        <a:xfrm xmlns:a="http://schemas.openxmlformats.org/drawingml/2006/main">
          <a:off x="231891" y="2025947"/>
          <a:ext cx="754602" cy="4416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ko-KR" altLang="en-US" sz="1100" dirty="0"/>
        </a:p>
      </cdr:txBody>
    </cdr:sp>
  </cdr:relSizeAnchor>
  <cdr:relSizeAnchor xmlns:cdr="http://schemas.openxmlformats.org/drawingml/2006/chartDrawing">
    <cdr:from>
      <cdr:x>0.05026</cdr:x>
      <cdr:y>0.1174</cdr:y>
    </cdr:from>
    <cdr:to>
      <cdr:x>0.26884</cdr:x>
      <cdr:y>0.18555</cdr:y>
    </cdr:to>
    <cdr:sp macro="" textlink="">
      <cdr:nvSpPr>
        <cdr:cNvPr id="5" name="TextBox 9">
          <a:extLst xmlns:a="http://schemas.openxmlformats.org/drawingml/2006/main">
            <a:ext uri="{FF2B5EF4-FFF2-40B4-BE49-F238E27FC236}">
              <a16:creationId xmlns:a16="http://schemas.microsoft.com/office/drawing/2014/main" id="{BFCB7A4B-0801-4A3E-BCAD-65B312B8026A}"/>
            </a:ext>
          </a:extLst>
        </cdr:cNvPr>
        <cdr:cNvSpPr txBox="1"/>
      </cdr:nvSpPr>
      <cdr:spPr>
        <a:xfrm xmlns:a="http://schemas.openxmlformats.org/drawingml/2006/main">
          <a:off x="408544" y="636127"/>
          <a:ext cx="1776606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ko-KR"/>
          </a:defPPr>
          <a:lvl1pPr marL="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ko-KR" altLang="en-US" dirty="0"/>
            <a:t>연면적 초과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8938" y="850900"/>
            <a:ext cx="4084637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4" y="3276369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279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8398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54062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8395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04310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5578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2918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623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50000">
                <a:srgbClr val="7030A0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4514A15-07FC-4AB8-BDC8-5C0CAC73DB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" b="3499"/>
          <a:stretch/>
        </p:blipFill>
        <p:spPr>
          <a:xfrm>
            <a:off x="303782" y="1045793"/>
            <a:ext cx="3140735" cy="3893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23696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산업경제위원회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학 배</a:t>
            </a: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88E79B90-3D02-4854-8F5E-68BE93A36F55}"/>
              </a:ext>
            </a:extLst>
          </p:cNvPr>
          <p:cNvCxnSpPr>
            <a:cxnSpLocks/>
          </p:cNvCxnSpPr>
          <p:nvPr/>
        </p:nvCxnSpPr>
        <p:spPr>
          <a:xfrm>
            <a:off x="3959521" y="4362781"/>
            <a:ext cx="7668829" cy="0"/>
          </a:xfrm>
          <a:prstGeom prst="line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3942269" y="2255645"/>
            <a:ext cx="7668829" cy="1904335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농촌체류형 쉼터 설치</a:t>
            </a:r>
            <a:r>
              <a:rPr lang="en-US" altLang="ko-KR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원주시 명확한 행정 기준 마련 촉구</a:t>
            </a:r>
            <a:endParaRPr lang="ko-KR" altLang="en-US" sz="3600" dirty="0">
              <a:solidFill>
                <a:srgbClr val="0E00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313CBE4A-1B3F-4634-9424-29A0B3BFEFA2}"/>
              </a:ext>
            </a:extLst>
          </p:cNvPr>
          <p:cNvCxnSpPr>
            <a:cxnSpLocks/>
          </p:cNvCxnSpPr>
          <p:nvPr/>
        </p:nvCxnSpPr>
        <p:spPr>
          <a:xfrm flipV="1">
            <a:off x="5254844" y="4418684"/>
            <a:ext cx="588607" cy="5207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B7D18100-40EB-46C1-BCBB-EB9F8AC47864}"/>
              </a:ext>
            </a:extLst>
          </p:cNvPr>
          <p:cNvSpPr txBox="1"/>
          <p:nvPr/>
        </p:nvSpPr>
        <p:spPr>
          <a:xfrm>
            <a:off x="142590" y="73136"/>
            <a:ext cx="11229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 </a:t>
            </a:r>
            <a:r>
              <a:rPr lang="ko-KR" altLang="en-US" sz="2800" b="1" dirty="0"/>
              <a:t>농촌체류형 쉼터 설치 기준</a:t>
            </a:r>
            <a:r>
              <a:rPr lang="en-US" altLang="ko-KR" sz="2800" b="1" dirty="0"/>
              <a:t> </a:t>
            </a:r>
            <a:r>
              <a:rPr lang="ko-KR" altLang="en-US" sz="2800" b="1" dirty="0"/>
              <a:t>변경</a:t>
            </a:r>
            <a:r>
              <a:rPr lang="en-US" altLang="ko-KR" sz="2800" b="1" dirty="0"/>
              <a:t>〉 25</a:t>
            </a:r>
            <a:r>
              <a:rPr lang="ko-KR" altLang="en-US" sz="2800" b="1" dirty="0"/>
              <a:t>년 </a:t>
            </a:r>
            <a:r>
              <a:rPr lang="en-US" altLang="ko-KR" sz="2800" b="1" dirty="0"/>
              <a:t>2</a:t>
            </a:r>
            <a:r>
              <a:rPr lang="ko-KR" altLang="en-US" sz="2800" b="1" dirty="0"/>
              <a:t>월</a:t>
            </a:r>
            <a:endParaRPr lang="en-US" altLang="ko-KR" sz="2800" b="1" dirty="0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B369A958-B18F-49CC-9AE9-32944420D6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675261"/>
              </p:ext>
            </p:extLst>
          </p:nvPr>
        </p:nvGraphicFramePr>
        <p:xfrm>
          <a:off x="373305" y="993582"/>
          <a:ext cx="10940292" cy="5297135"/>
        </p:xfrm>
        <a:graphic>
          <a:graphicData uri="http://schemas.openxmlformats.org/drawingml/2006/table">
            <a:tbl>
              <a:tblPr/>
              <a:tblGrid>
                <a:gridCol w="5535154">
                  <a:extLst>
                    <a:ext uri="{9D8B030D-6E8A-4147-A177-3AD203B41FA5}">
                      <a16:colId xmlns:a16="http://schemas.microsoft.com/office/drawing/2014/main" val="3712839474"/>
                    </a:ext>
                  </a:extLst>
                </a:gridCol>
                <a:gridCol w="5405138">
                  <a:extLst>
                    <a:ext uri="{9D8B030D-6E8A-4147-A177-3AD203B41FA5}">
                      <a16:colId xmlns:a16="http://schemas.microsoft.com/office/drawing/2014/main" val="745032015"/>
                    </a:ext>
                  </a:extLst>
                </a:gridCol>
              </a:tblGrid>
              <a:tr h="486397">
                <a:tc>
                  <a:txBody>
                    <a:bodyPr/>
                    <a:lstStyle/>
                    <a:p>
                      <a:pPr marL="516890" marR="0" indent="-51689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 초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86410" marR="0" indent="-24257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 경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795682"/>
                  </a:ext>
                </a:extLst>
              </a:tr>
              <a:tr h="4810738">
                <a:tc>
                  <a:txBody>
                    <a:bodyPr/>
                    <a:lstStyle/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E0036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설치대상 농지</a:t>
                      </a:r>
                      <a:endParaRPr lang="en-US" altLang="ko-KR" sz="1600" dirty="0">
                        <a:solidFill>
                          <a:srgbClr val="0E0036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[3]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현황도로 등에 연접한 농지</a:t>
                      </a:r>
                      <a:endParaRPr lang="en-US" altLang="ko-KR" sz="1600" kern="0" spc="0" dirty="0">
                        <a:solidFill>
                          <a:srgbClr val="0E0036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○ 농촌체류형 쉼터와 그 부속시설 및 주차장은 진입도로에</a:t>
                      </a: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연접</a:t>
                      </a: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설치하도록 함</a:t>
                      </a: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*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도로에 주차공간이 아닌 쉼터</a:t>
                      </a: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가설건축물</a:t>
                      </a: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부분이 접하</a:t>
                      </a:r>
                      <a:endParaRPr lang="en-US" altLang="ko-KR" sz="1600" kern="0" spc="0" dirty="0">
                        <a:solidFill>
                          <a:srgbClr val="0E0036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는 경우</a:t>
                      </a: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도로와의 경계로부터 최소한</a:t>
                      </a: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(50cm)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의 거리</a:t>
                      </a:r>
                      <a:endParaRPr lang="en-US" altLang="ko-KR" sz="1600" kern="0" spc="0" dirty="0">
                        <a:solidFill>
                          <a:srgbClr val="0E0036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유지</a:t>
                      </a: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민법 제</a:t>
                      </a: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242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</a:t>
                      </a: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경계선부근의 건축</a:t>
                      </a: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준용</a:t>
                      </a: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</a:t>
                      </a: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kern="0" spc="0" dirty="0">
                        <a:solidFill>
                          <a:srgbClr val="0E0036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kern="0" spc="0" dirty="0">
                        <a:solidFill>
                          <a:srgbClr val="0E0036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3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설치 대상 농지</a:t>
                      </a:r>
                      <a:endParaRPr lang="en-US" altLang="ko-KR" sz="1600" b="0" kern="0" spc="-3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kern="0" spc="-3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[3] </a:t>
                      </a:r>
                      <a:r>
                        <a:rPr lang="ko-KR" altLang="en-US" sz="1600" b="0" kern="0" spc="-3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현황도로 등에 연접한 농지</a:t>
                      </a:r>
                      <a:endParaRPr lang="en-US" altLang="ko-KR" sz="1600" b="0" kern="0" spc="-3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kern="0" spc="-3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○ 농촌체류형 쉼터와 그 부속시설 위치는 필지 내 </a:t>
                      </a:r>
                      <a:endParaRPr lang="en-US" altLang="ko-KR" sz="1600" kern="0" spc="0" dirty="0">
                        <a:solidFill>
                          <a:srgbClr val="0E0036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</a:t>
                      </a:r>
                      <a:r>
                        <a:rPr lang="ko-KR" altLang="en-US" sz="160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자율 설치 </a:t>
                      </a:r>
                      <a:endParaRPr lang="en-US" altLang="ko-KR" sz="1600" kern="0" spc="0" dirty="0">
                        <a:solidFill>
                          <a:srgbClr val="0E0036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- </a:t>
                      </a:r>
                      <a:r>
                        <a:rPr lang="ko-KR" altLang="en-US" sz="1600" b="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쉼터와 부속시설은 도로와의 거리를 별도로 규정</a:t>
                      </a:r>
                      <a:endParaRPr lang="en-US" altLang="ko-KR" sz="1600" b="0" kern="0" spc="0" dirty="0">
                        <a:solidFill>
                          <a:srgbClr val="0E0036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</a:t>
                      </a:r>
                      <a:r>
                        <a:rPr lang="ko-KR" altLang="en-US" sz="1600" b="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하지 않음</a:t>
                      </a:r>
                      <a:r>
                        <a:rPr lang="en-US" altLang="ko-KR" sz="1600" b="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kern="0" spc="0" dirty="0">
                          <a:solidFill>
                            <a:srgbClr val="0E0036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- </a:t>
                      </a:r>
                      <a:r>
                        <a:rPr lang="ko-KR" altLang="en-US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영농행위에 방해되지 않고</a:t>
                      </a:r>
                      <a:r>
                        <a:rPr lang="en-US" altLang="ko-KR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소방 구급이 가능하도록</a:t>
                      </a:r>
                      <a:endParaRPr lang="en-US" altLang="ko-KR" sz="1600" b="0" kern="0" spc="0" dirty="0">
                        <a:solidFill>
                          <a:srgbClr val="0070C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*</a:t>
                      </a:r>
                      <a:r>
                        <a:rPr lang="ko-KR" altLang="en-US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지방자치단체에서 자율 운영</a:t>
                      </a:r>
                      <a:endParaRPr lang="en-US" altLang="ko-KR" sz="1600" b="0" kern="0" spc="0" dirty="0">
                        <a:solidFill>
                          <a:srgbClr val="0070C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b="0" kern="0" spc="0" dirty="0">
                        <a:solidFill>
                          <a:srgbClr val="0E0036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▶ 소방차 </a:t>
                      </a:r>
                      <a:r>
                        <a:rPr lang="en-US" altLang="ko-KR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대당 호스</a:t>
                      </a:r>
                      <a:r>
                        <a:rPr lang="en-US" altLang="ko-KR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(20</a:t>
                      </a:r>
                      <a:r>
                        <a:rPr lang="ko-KR" altLang="en-US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미터</a:t>
                      </a:r>
                      <a:r>
                        <a:rPr lang="en-US" altLang="ko-KR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10</a:t>
                      </a:r>
                      <a:r>
                        <a:rPr lang="ko-KR" altLang="en-US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 정착 가능</a:t>
                      </a:r>
                      <a:r>
                        <a:rPr lang="en-US" altLang="ko-KR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</a:t>
                      </a:r>
                      <a:r>
                        <a:rPr lang="ko-KR" altLang="en-US" sz="1600" b="0" kern="0" spc="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지자체별 소방서 협의</a:t>
                      </a:r>
                      <a:endParaRPr lang="en-US" altLang="ko-KR" sz="1600" b="0" kern="0" spc="-30" dirty="0">
                        <a:solidFill>
                          <a:srgbClr val="0070C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86410" marR="0" indent="-2425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3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9010950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2793C179-64E5-445D-A8DA-3D836EB9FE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4077" y="171128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CBD71F8-73B1-48F1-9E50-261FB5571A9C}"/>
              </a:ext>
            </a:extLst>
          </p:cNvPr>
          <p:cNvSpPr/>
          <p:nvPr/>
        </p:nvSpPr>
        <p:spPr>
          <a:xfrm>
            <a:off x="5939246" y="981610"/>
            <a:ext cx="5432855" cy="530910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C4BFF9-EFA7-4A71-8EA9-BE523D8BCA92}"/>
              </a:ext>
            </a:extLst>
          </p:cNvPr>
          <p:cNvSpPr txBox="1"/>
          <p:nvPr/>
        </p:nvSpPr>
        <p:spPr>
          <a:xfrm>
            <a:off x="9961772" y="6461218"/>
            <a:ext cx="28206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/>
              <a:t>농림축산식품부</a:t>
            </a:r>
          </a:p>
        </p:txBody>
      </p:sp>
    </p:spTree>
    <p:extLst>
      <p:ext uri="{BB962C8B-B14F-4D97-AF65-F5344CB8AC3E}">
        <p14:creationId xmlns:p14="http://schemas.microsoft.com/office/powerpoint/2010/main" val="4212949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96758E-DB41-4EF6-ABAC-E473A5F81C7D}"/>
              </a:ext>
            </a:extLst>
          </p:cNvPr>
          <p:cNvSpPr txBox="1"/>
          <p:nvPr/>
        </p:nvSpPr>
        <p:spPr>
          <a:xfrm>
            <a:off x="480138" y="1010795"/>
            <a:ext cx="11229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산림청 고시 </a:t>
            </a:r>
            <a:r>
              <a:rPr lang="en-US" altLang="ko-KR" sz="2800" b="1" dirty="0"/>
              <a:t>-  </a:t>
            </a:r>
            <a:r>
              <a:rPr lang="ko-KR" altLang="en-US" sz="2800" b="1" dirty="0"/>
              <a:t>현황도로 기준</a:t>
            </a:r>
            <a:r>
              <a:rPr lang="en-US" altLang="ko-KR" sz="2800" b="1" dirty="0"/>
              <a:t>〉</a:t>
            </a:r>
          </a:p>
          <a:p>
            <a:endParaRPr lang="en-US" altLang="ko-KR" sz="280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71FF161-E481-4CAE-9A95-2C80E4AC68E9}"/>
              </a:ext>
            </a:extLst>
          </p:cNvPr>
          <p:cNvSpPr txBox="1"/>
          <p:nvPr/>
        </p:nvSpPr>
        <p:spPr>
          <a:xfrm>
            <a:off x="10515978" y="6352336"/>
            <a:ext cx="28206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/>
              <a:t>산림청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E6BF4C8-9C41-411C-AF58-30BA90A872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49" y="1964902"/>
            <a:ext cx="11490378" cy="32902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AA059503-3635-45AC-B383-5EADCDF895EF}"/>
              </a:ext>
            </a:extLst>
          </p:cNvPr>
          <p:cNvSpPr/>
          <p:nvPr/>
        </p:nvSpPr>
        <p:spPr>
          <a:xfrm>
            <a:off x="836023" y="4756555"/>
            <a:ext cx="8281852" cy="50576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10633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96758E-DB41-4EF6-ABAC-E473A5F81C7D}"/>
              </a:ext>
            </a:extLst>
          </p:cNvPr>
          <p:cNvSpPr txBox="1"/>
          <p:nvPr/>
        </p:nvSpPr>
        <p:spPr>
          <a:xfrm>
            <a:off x="480138" y="1010795"/>
            <a:ext cx="11229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「농지법 시행규칙」</a:t>
            </a:r>
            <a:endParaRPr lang="en-US" altLang="ko-KR" sz="2800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2800" b="1" dirty="0"/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3541D896-1A45-46B3-A4AE-DCAEE0EB009B}"/>
              </a:ext>
            </a:extLst>
          </p:cNvPr>
          <p:cNvSpPr/>
          <p:nvPr/>
        </p:nvSpPr>
        <p:spPr>
          <a:xfrm>
            <a:off x="302402" y="1755845"/>
            <a:ext cx="11569272" cy="4407159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제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3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조의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2(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농막 등의 범위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)</a:t>
            </a:r>
          </a:p>
          <a:p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 1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의 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2. </a:t>
            </a:r>
            <a:r>
              <a:rPr lang="ko-KR" altLang="en-US" sz="2800" dirty="0" err="1">
                <a:solidFill>
                  <a:srgbClr val="0E0036"/>
                </a:solidFill>
                <a:latin typeface="+mj-ea"/>
                <a:ea typeface="+mj-ea"/>
              </a:rPr>
              <a:t>농촌체류형쉼터</a:t>
            </a:r>
            <a:endParaRPr lang="en-US" altLang="ko-KR" sz="2800" dirty="0">
              <a:solidFill>
                <a:srgbClr val="0E0036"/>
              </a:solidFill>
              <a:latin typeface="+mj-ea"/>
              <a:ea typeface="+mj-ea"/>
            </a:endParaRPr>
          </a:p>
          <a:p>
            <a:endParaRPr lang="en-US" altLang="ko-KR" sz="2400" dirty="0">
              <a:solidFill>
                <a:srgbClr val="0E0036"/>
              </a:solidFill>
              <a:latin typeface="+mj-ea"/>
              <a:ea typeface="+mj-ea"/>
            </a:endParaRPr>
          </a:p>
          <a:p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마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. 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「소방장비관리법 시행령」 별표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1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 제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1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호가목에 따른 </a:t>
            </a:r>
            <a:r>
              <a:rPr lang="ko-KR" altLang="en-US" sz="2800" b="1" u="sng" dirty="0">
                <a:solidFill>
                  <a:srgbClr val="FF0000"/>
                </a:solidFill>
                <a:latin typeface="+mj-ea"/>
                <a:ea typeface="+mj-ea"/>
              </a:rPr>
              <a:t>소방자동차를 통한 소방활동이 가능한 도로</a:t>
            </a:r>
            <a:r>
              <a:rPr lang="ko-KR" altLang="en-US" sz="2800" u="sng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[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「농어촌도로 정비법」 제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4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조에 따른 면도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(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면도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), 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이도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(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이도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), 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농도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(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농도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) 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및 </a:t>
            </a:r>
            <a:r>
              <a:rPr lang="ko-KR" altLang="en-US" sz="2800" b="1" u="sng" dirty="0">
                <a:solidFill>
                  <a:srgbClr val="FF0000"/>
                </a:solidFill>
                <a:latin typeface="+mj-ea"/>
                <a:ea typeface="+mj-ea"/>
              </a:rPr>
              <a:t>주민이 오랫동안 이용하고 있는 사실상의 통로를 포함</a:t>
            </a:r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한다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]</a:t>
            </a:r>
          </a:p>
          <a:p>
            <a:r>
              <a:rPr lang="ko-KR" altLang="en-US" sz="2800" dirty="0">
                <a:solidFill>
                  <a:srgbClr val="0E0036"/>
                </a:solidFill>
                <a:latin typeface="+mj-ea"/>
                <a:ea typeface="+mj-ea"/>
              </a:rPr>
              <a:t>에 접한 농지에 설치 될 것</a:t>
            </a:r>
            <a:r>
              <a:rPr lang="en-US" altLang="ko-KR" sz="2800" dirty="0">
                <a:solidFill>
                  <a:srgbClr val="0E0036"/>
                </a:solidFill>
                <a:latin typeface="+mj-ea"/>
                <a:ea typeface="+mj-ea"/>
              </a:rPr>
              <a:t>.</a:t>
            </a:r>
            <a:endParaRPr lang="ko-KR" altLang="en-US" sz="2800" dirty="0">
              <a:solidFill>
                <a:srgbClr val="0E0036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54323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11397" y="262380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96758E-DB41-4EF6-ABAC-E473A5F81C7D}"/>
              </a:ext>
            </a:extLst>
          </p:cNvPr>
          <p:cNvSpPr txBox="1"/>
          <p:nvPr/>
        </p:nvSpPr>
        <p:spPr>
          <a:xfrm>
            <a:off x="451277" y="2521059"/>
            <a:ext cx="5189604" cy="18158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의정활동 요구자료</a:t>
            </a:r>
            <a:r>
              <a:rPr lang="en-US" altLang="ko-KR" sz="2800" b="1" dirty="0"/>
              <a:t>〉 25.8.22.</a:t>
            </a:r>
          </a:p>
          <a:p>
            <a:endParaRPr lang="en-US" altLang="ko-KR" sz="2800" b="1" dirty="0"/>
          </a:p>
          <a:p>
            <a:r>
              <a:rPr lang="ko-KR" altLang="en-US" sz="2800" b="1" dirty="0"/>
              <a:t>비포장 도로</a:t>
            </a:r>
            <a:r>
              <a:rPr lang="en-US" altLang="ko-KR" sz="2800" b="1" dirty="0"/>
              <a:t>, </a:t>
            </a:r>
          </a:p>
          <a:p>
            <a:r>
              <a:rPr lang="ko-KR" altLang="en-US" sz="2800" b="1" dirty="0"/>
              <a:t>소방활동</a:t>
            </a:r>
            <a:r>
              <a:rPr lang="en-US" altLang="ko-KR" sz="2800" b="1" dirty="0"/>
              <a:t> </a:t>
            </a:r>
            <a:r>
              <a:rPr lang="ko-KR" altLang="en-US" sz="2800" b="1" dirty="0"/>
              <a:t>불가 판단 근거 요청 </a:t>
            </a:r>
            <a:r>
              <a:rPr lang="en-US" altLang="ko-KR" sz="2800" b="1" dirty="0"/>
              <a:t>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8E50DC4-7BAF-4DDA-A636-90D698B189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623" y="947543"/>
            <a:ext cx="5614755" cy="5807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702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96758E-DB41-4EF6-ABAC-E473A5F81C7D}"/>
              </a:ext>
            </a:extLst>
          </p:cNvPr>
          <p:cNvSpPr txBox="1"/>
          <p:nvPr/>
        </p:nvSpPr>
        <p:spPr>
          <a:xfrm>
            <a:off x="-71366" y="103053"/>
            <a:ext cx="11229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실제승인 불가 사례 </a:t>
            </a:r>
            <a:r>
              <a:rPr lang="en-US" altLang="ko-KR" sz="2800" b="1" dirty="0"/>
              <a:t>〉 -  2025</a:t>
            </a:r>
            <a:r>
              <a:rPr lang="ko-KR" altLang="en-US" sz="2800" b="1" dirty="0"/>
              <a:t>년 </a:t>
            </a:r>
            <a:r>
              <a:rPr lang="en-US" altLang="ko-KR" sz="2800" b="1" dirty="0"/>
              <a:t>8</a:t>
            </a:r>
            <a:r>
              <a:rPr lang="ko-KR" altLang="en-US" sz="2800" b="1" dirty="0"/>
              <a:t>월 기준</a:t>
            </a:r>
            <a:endParaRPr lang="en-US" altLang="ko-KR" sz="2800" b="1" dirty="0"/>
          </a:p>
          <a:p>
            <a:endParaRPr lang="en-US" altLang="ko-KR" sz="280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71FF161-E481-4CAE-9A95-2C80E4AC68E9}"/>
              </a:ext>
            </a:extLst>
          </p:cNvPr>
          <p:cNvSpPr txBox="1"/>
          <p:nvPr/>
        </p:nvSpPr>
        <p:spPr>
          <a:xfrm>
            <a:off x="10160000" y="6447170"/>
            <a:ext cx="28206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/>
              <a:t>원주시 농정과</a:t>
            </a:r>
          </a:p>
        </p:txBody>
      </p:sp>
      <p:graphicFrame>
        <p:nvGraphicFramePr>
          <p:cNvPr id="4" name="차트 3">
            <a:extLst>
              <a:ext uri="{FF2B5EF4-FFF2-40B4-BE49-F238E27FC236}">
                <a16:creationId xmlns:a16="http://schemas.microsoft.com/office/drawing/2014/main" id="{FB233AC1-2329-4511-8515-CFDF72344D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32621019"/>
              </p:ext>
            </p:extLst>
          </p:nvPr>
        </p:nvGraphicFramePr>
        <p:xfrm>
          <a:off x="1827728" y="1403053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직사각형 11">
            <a:extLst>
              <a:ext uri="{FF2B5EF4-FFF2-40B4-BE49-F238E27FC236}">
                <a16:creationId xmlns:a16="http://schemas.microsoft.com/office/drawing/2014/main" id="{40E416E0-721F-497D-8E1A-F25D10CDA4C4}"/>
              </a:ext>
            </a:extLst>
          </p:cNvPr>
          <p:cNvSpPr/>
          <p:nvPr/>
        </p:nvSpPr>
        <p:spPr>
          <a:xfrm>
            <a:off x="6709325" y="3322205"/>
            <a:ext cx="1146478" cy="91110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800" b="1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18</a:t>
            </a:r>
            <a:r>
              <a:rPr lang="ko-KR" altLang="en-US" sz="2800" b="1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건</a:t>
            </a: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A099004-EEED-4E30-9201-DA826336D317}"/>
              </a:ext>
            </a:extLst>
          </p:cNvPr>
          <p:cNvSpPr/>
          <p:nvPr/>
        </p:nvSpPr>
        <p:spPr>
          <a:xfrm>
            <a:off x="3871256" y="3793126"/>
            <a:ext cx="664047" cy="32799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3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건</a:t>
            </a:r>
            <a:endParaRPr lang="en-US" altLang="ko-KR" sz="1100" b="1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9D6FEE4-09E6-409C-B926-5847D6C32878}"/>
              </a:ext>
            </a:extLst>
          </p:cNvPr>
          <p:cNvSpPr/>
          <p:nvPr/>
        </p:nvSpPr>
        <p:spPr>
          <a:xfrm>
            <a:off x="4244295" y="2843497"/>
            <a:ext cx="582015" cy="3172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2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건</a:t>
            </a:r>
            <a:endParaRPr lang="en-US" altLang="ko-KR" sz="1100" b="1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8DAA887-2167-48AF-ACF6-ECEED474183A}"/>
              </a:ext>
            </a:extLst>
          </p:cNvPr>
          <p:cNvSpPr/>
          <p:nvPr/>
        </p:nvSpPr>
        <p:spPr>
          <a:xfrm>
            <a:off x="4997386" y="2240805"/>
            <a:ext cx="814443" cy="33541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3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건</a:t>
            </a:r>
            <a:endParaRPr lang="en-US" altLang="ko-KR" sz="1100" b="1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1D0EF1B-165F-4683-A776-0BD9821A1FCF}"/>
              </a:ext>
            </a:extLst>
          </p:cNvPr>
          <p:cNvSpPr txBox="1"/>
          <p:nvPr/>
        </p:nvSpPr>
        <p:spPr>
          <a:xfrm>
            <a:off x="4609401" y="4875884"/>
            <a:ext cx="2984381" cy="5232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2800" b="1" dirty="0"/>
              <a:t>도로 연접 </a:t>
            </a:r>
            <a:r>
              <a:rPr lang="ko-KR" altLang="en-US" sz="2800" b="1" dirty="0" err="1"/>
              <a:t>미충족</a:t>
            </a:r>
            <a:endParaRPr lang="ko-KR" altLang="en-US" sz="2800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E34FBFC-174D-48B2-AD7A-F19C14A2AE1D}"/>
              </a:ext>
            </a:extLst>
          </p:cNvPr>
          <p:cNvSpPr txBox="1"/>
          <p:nvPr/>
        </p:nvSpPr>
        <p:spPr>
          <a:xfrm>
            <a:off x="298710" y="1020506"/>
            <a:ext cx="166325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2400" b="1" dirty="0"/>
              <a:t>전체 </a:t>
            </a:r>
            <a:r>
              <a:rPr lang="en-US" altLang="ko-KR" sz="2400" b="1" dirty="0"/>
              <a:t>26</a:t>
            </a:r>
            <a:r>
              <a:rPr lang="ko-KR" altLang="en-US" sz="2400" b="1" dirty="0"/>
              <a:t>건</a:t>
            </a:r>
            <a:endParaRPr lang="en-US" altLang="ko-KR" sz="2400" b="1" dirty="0"/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5F6B33D3-E3E6-4014-8073-6B7AB1D002A6}"/>
              </a:ext>
            </a:extLst>
          </p:cNvPr>
          <p:cNvCxnSpPr>
            <a:cxnSpLocks/>
          </p:cNvCxnSpPr>
          <p:nvPr/>
        </p:nvCxnSpPr>
        <p:spPr>
          <a:xfrm>
            <a:off x="3204839" y="3661444"/>
            <a:ext cx="666417" cy="0"/>
          </a:xfrm>
          <a:prstGeom prst="line">
            <a:avLst/>
          </a:prstGeom>
          <a:ln w="508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BFCB7A4B-0801-4A3E-BCAD-65B312B8026A}"/>
              </a:ext>
            </a:extLst>
          </p:cNvPr>
          <p:cNvSpPr txBox="1"/>
          <p:nvPr/>
        </p:nvSpPr>
        <p:spPr>
          <a:xfrm>
            <a:off x="1446175" y="3476778"/>
            <a:ext cx="1776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타인 임대 불가 </a:t>
            </a:r>
            <a:endParaRPr lang="ko-KR" altLang="en-US" dirty="0"/>
          </a:p>
        </p:txBody>
      </p: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11052483-5151-40F6-AEB8-D41AFBB808AF}"/>
              </a:ext>
            </a:extLst>
          </p:cNvPr>
          <p:cNvCxnSpPr/>
          <p:nvPr/>
        </p:nvCxnSpPr>
        <p:spPr>
          <a:xfrm>
            <a:off x="3684825" y="2362011"/>
            <a:ext cx="483535" cy="374092"/>
          </a:xfrm>
          <a:prstGeom prst="line">
            <a:avLst/>
          </a:prstGeom>
          <a:ln w="5715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7F2EB3C2-D7A5-4F80-908C-A354460D53E7}"/>
              </a:ext>
            </a:extLst>
          </p:cNvPr>
          <p:cNvCxnSpPr/>
          <p:nvPr/>
        </p:nvCxnSpPr>
        <p:spPr>
          <a:xfrm>
            <a:off x="4609401" y="1540659"/>
            <a:ext cx="483535" cy="374092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86C86FAA-DE78-4C7F-A40B-4856271F6E5C}"/>
              </a:ext>
            </a:extLst>
          </p:cNvPr>
          <p:cNvSpPr txBox="1"/>
          <p:nvPr/>
        </p:nvSpPr>
        <p:spPr>
          <a:xfrm>
            <a:off x="3987784" y="1229550"/>
            <a:ext cx="1776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기타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4220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50000">
                <a:srgbClr val="7030A0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4514A15-07FC-4AB8-BDC8-5C0CAC73DB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" b="3499"/>
          <a:stretch/>
        </p:blipFill>
        <p:spPr>
          <a:xfrm>
            <a:off x="303782" y="1045793"/>
            <a:ext cx="3140735" cy="3893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23696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산업경제위원회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학 배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3537522" y="1225420"/>
            <a:ext cx="8511887" cy="4407159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▶ 농촌 체류형 쉼터 설치 </a:t>
            </a:r>
            <a:r>
              <a:rPr lang="ko-KR" altLang="en-US" sz="360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장점</a:t>
            </a:r>
            <a:endParaRPr lang="en-US" altLang="ko-KR" sz="3600" dirty="0">
              <a:solidFill>
                <a:srgbClr val="00B05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①</a:t>
            </a:r>
            <a:r>
              <a:rPr lang="en-US" altLang="ko-KR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농촌관광 확대 </a:t>
            </a:r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②</a:t>
            </a:r>
            <a:r>
              <a:rPr lang="en-US" altLang="ko-KR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귀농 </a:t>
            </a:r>
            <a:r>
              <a:rPr lang="en-US" altLang="ko-KR" sz="3600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· </a:t>
            </a:r>
            <a:r>
              <a:rPr lang="ko-KR" altLang="en-US" sz="3600" dirty="0" err="1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귀촌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촉진</a:t>
            </a:r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③ 농촌경제 활성화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924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50000">
                <a:srgbClr val="7030A0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4514A15-07FC-4AB8-BDC8-5C0CAC73DB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" b="3499"/>
          <a:stretch/>
        </p:blipFill>
        <p:spPr>
          <a:xfrm>
            <a:off x="303782" y="1045793"/>
            <a:ext cx="3140735" cy="3893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23696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산업경제위원회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학 배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3537522" y="1225420"/>
            <a:ext cx="8511887" cy="4407159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▶ 원주시 </a:t>
            </a:r>
            <a:r>
              <a:rPr lang="ko-KR" altLang="en-US" sz="36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촉구 요청</a:t>
            </a:r>
            <a:endParaRPr lang="en-US" altLang="ko-KR" sz="36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①</a:t>
            </a:r>
            <a:r>
              <a:rPr lang="en-US" altLang="ko-KR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시에 맞는 운영 기준 수립</a:t>
            </a:r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② 소방서 등 관계기관</a:t>
            </a:r>
            <a:r>
              <a:rPr lang="en-US" altLang="ko-KR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협조</a:t>
            </a:r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③ </a:t>
            </a:r>
            <a:r>
              <a:rPr lang="ko-KR" altLang="en-US" sz="3600" dirty="0" err="1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농촌체류형쉼터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설치 과정 투명화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365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50000">
                <a:srgbClr val="7030A0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4514A15-07FC-4AB8-BDC8-5C0CAC73DB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" b="3499"/>
          <a:stretch/>
        </p:blipFill>
        <p:spPr>
          <a:xfrm>
            <a:off x="303782" y="1045793"/>
            <a:ext cx="3140735" cy="3893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23696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산업경제위원회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학 배</a:t>
            </a: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88E79B90-3D02-4854-8F5E-68BE93A36F55}"/>
              </a:ext>
            </a:extLst>
          </p:cNvPr>
          <p:cNvCxnSpPr>
            <a:cxnSpLocks/>
          </p:cNvCxnSpPr>
          <p:nvPr/>
        </p:nvCxnSpPr>
        <p:spPr>
          <a:xfrm>
            <a:off x="4514128" y="4362780"/>
            <a:ext cx="6943841" cy="1"/>
          </a:xfrm>
          <a:prstGeom prst="line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4456253" y="2264271"/>
            <a:ext cx="7094463" cy="1904335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4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187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57150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8683</TotalTime>
  <Words>361</Words>
  <Application>Microsoft Office PowerPoint</Application>
  <PresentationFormat>와이드스크린</PresentationFormat>
  <Paragraphs>92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HY견고딕</vt:lpstr>
      <vt:lpstr>굴림체</vt:lpstr>
      <vt:lpstr>맑은 고딕</vt:lpstr>
      <vt:lpstr>함초롬바탕</vt:lpstr>
      <vt:lpstr>휴먼명조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434</cp:revision>
  <cp:lastPrinted>2025-10-15T05:54:42Z</cp:lastPrinted>
  <dcterms:created xsi:type="dcterms:W3CDTF">2022-12-16T03:44:56Z</dcterms:created>
  <dcterms:modified xsi:type="dcterms:W3CDTF">2025-10-15T06:07:15Z</dcterms:modified>
</cp:coreProperties>
</file>