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314" r:id="rId2"/>
    <p:sldId id="401" r:id="rId3"/>
    <p:sldId id="436" r:id="rId4"/>
    <p:sldId id="256" r:id="rId5"/>
    <p:sldId id="422" r:id="rId6"/>
    <p:sldId id="437" r:id="rId7"/>
    <p:sldId id="435" r:id="rId8"/>
    <p:sldId id="400" r:id="rId9"/>
  </p:sldIdLst>
  <p:sldSz cx="12192000" cy="6858000"/>
  <p:notesSz cx="9939338" cy="68072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ED282"/>
    <a:srgbClr val="FD887F"/>
    <a:srgbClr val="FD8F87"/>
    <a:srgbClr val="0E0036"/>
    <a:srgbClr val="FD7267"/>
    <a:srgbClr val="CB6582"/>
    <a:srgbClr val="9933FF"/>
    <a:srgbClr val="23FD76"/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78" y="7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4" y="4"/>
            <a:ext cx="4306676" cy="341046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5630442" y="4"/>
            <a:ext cx="4306675" cy="341046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r">
              <a:defRPr sz="1200"/>
            </a:lvl1pPr>
          </a:lstStyle>
          <a:p>
            <a:fld id="{57A46029-7EDE-4346-A47A-38254771FBBF}" type="datetimeFigureOut">
              <a:rPr lang="ko-KR" altLang="en-US" smtClean="0"/>
              <a:t>2026-01-06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4" y="6466155"/>
            <a:ext cx="4306676" cy="341046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5630442" y="6466155"/>
            <a:ext cx="4306675" cy="341046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r">
              <a:defRPr sz="1200"/>
            </a:lvl1pPr>
          </a:lstStyle>
          <a:p>
            <a:fld id="{4C09731E-B9FF-487B-AEA4-48249CE2D1F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3678812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4" y="4"/>
            <a:ext cx="4306676" cy="341046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630442" y="4"/>
            <a:ext cx="4306675" cy="341046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r">
              <a:defRPr sz="1200"/>
            </a:lvl1pPr>
          </a:lstStyle>
          <a:p>
            <a:fld id="{4955416C-1421-4DB7-9B8D-E31A5AA0C61B}" type="datetimeFigureOut">
              <a:rPr lang="ko-KR" altLang="en-US" smtClean="0"/>
              <a:t>2026-01-06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927350" y="850900"/>
            <a:ext cx="4086225" cy="22987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8304" tIns="44151" rIns="88304" bIns="44151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995045" y="3276368"/>
            <a:ext cx="7951470" cy="2679801"/>
          </a:xfrm>
          <a:prstGeom prst="rect">
            <a:avLst/>
          </a:prstGeom>
        </p:spPr>
        <p:txBody>
          <a:bodyPr vert="horz" lIns="88304" tIns="44151" rIns="88304" bIns="44151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4" y="6466155"/>
            <a:ext cx="4306676" cy="341046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630442" y="6466155"/>
            <a:ext cx="4306675" cy="341046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r">
              <a:defRPr sz="1200"/>
            </a:lvl1pPr>
          </a:lstStyle>
          <a:p>
            <a:fld id="{FA3F3419-D783-487E-863B-83C4047635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04746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1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110435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2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361701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3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588479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5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531707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6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115775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029181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34697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2026-01-06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88283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2026-01-06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43421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2026-01-06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39764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2026-01-06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2438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2026-01-06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64686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2026-01-06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07304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2026-01-06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83397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2026-01-06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91553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2026-01-06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68556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2026-01-06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61648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2026-01-06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01776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5881D8-01DC-43D1-A376-2BAEDA755F22}" type="datetimeFigureOut">
              <a:rPr lang="ko-KR" altLang="en-US" smtClean="0"/>
              <a:t>2026-01-06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22418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g"/><Relationship Id="rId5" Type="http://schemas.openxmlformats.org/officeDocument/2006/relationships/image" Target="../media/image8.png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jp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6819895"/>
              </p:ext>
            </p:extLst>
          </p:nvPr>
        </p:nvGraphicFramePr>
        <p:xfrm>
          <a:off x="5036565" y="4226729"/>
          <a:ext cx="5394650" cy="937260"/>
        </p:xfrm>
        <a:graphic>
          <a:graphicData uri="http://schemas.openxmlformats.org/drawingml/2006/table">
            <a:tbl>
              <a:tblPr/>
              <a:tblGrid>
                <a:gridCol w="5394650">
                  <a:extLst>
                    <a:ext uri="{9D8B030D-6E8A-4147-A177-3AD203B41FA5}">
                      <a16:colId xmlns:a16="http://schemas.microsoft.com/office/drawing/2014/main" val="191552495"/>
                    </a:ext>
                  </a:extLst>
                </a:gridCol>
              </a:tblGrid>
              <a:tr h="785730"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       </a:t>
                      </a:r>
                      <a:r>
                        <a:rPr lang="en-US" altLang="ko-KR" sz="36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【</a:t>
                      </a:r>
                      <a:r>
                        <a:rPr lang="ko-KR" altLang="en-US" sz="36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나윤선</a:t>
                      </a:r>
                      <a:r>
                        <a:rPr lang="ko-KR" altLang="en-US" sz="3600" kern="0" spc="-60" baseline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의원</a:t>
                      </a:r>
                      <a:r>
                        <a:rPr lang="en-US" altLang="ko-KR" sz="36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】</a:t>
                      </a:r>
                      <a:endParaRPr lang="ko-KR" altLang="en-US" sz="3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904545"/>
                  </a:ext>
                </a:extLst>
              </a:tr>
            </a:tbl>
          </a:graphicData>
        </a:graphic>
      </p:graphicFrame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/>
          </a:p>
        </p:txBody>
      </p:sp>
      <p:sp>
        <p:nvSpPr>
          <p:cNvPr id="12" name="직사각형 11"/>
          <p:cNvSpPr/>
          <p:nvPr/>
        </p:nvSpPr>
        <p:spPr>
          <a:xfrm>
            <a:off x="4103117" y="1460265"/>
            <a:ext cx="8508302" cy="171014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3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좋은 식자재</a:t>
            </a:r>
            <a:r>
              <a:rPr lang="en-US" altLang="ko-KR" sz="38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</a:p>
          <a:p>
            <a:pPr algn="ctr">
              <a:lnSpc>
                <a:spcPct val="150000"/>
              </a:lnSpc>
            </a:pPr>
            <a:r>
              <a:rPr lang="ko-KR" altLang="en-US" sz="3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이젠 원주로 기억돼야 합니다</a:t>
            </a:r>
            <a:r>
              <a:rPr lang="en-US" altLang="ko-KR" sz="3800" dirty="0"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/>
          <a:srcRect t="81779"/>
          <a:stretch/>
        </p:blipFill>
        <p:spPr>
          <a:xfrm>
            <a:off x="707587" y="7991191"/>
            <a:ext cx="10975407" cy="66110"/>
          </a:xfrm>
          <a:prstGeom prst="rect">
            <a:avLst/>
          </a:prstGeom>
          <a:ln w="3175">
            <a:solidFill>
              <a:srgbClr val="002060"/>
            </a:solidFill>
          </a:ln>
        </p:spPr>
      </p:pic>
      <p:grpSp>
        <p:nvGrpSpPr>
          <p:cNvPr id="7" name="그룹 6">
            <a:extLst>
              <a:ext uri="{FF2B5EF4-FFF2-40B4-BE49-F238E27FC236}">
                <a16:creationId xmlns:a16="http://schemas.microsoft.com/office/drawing/2014/main" id="{99A858EF-61F4-CC97-19D2-950346AB1AC9}"/>
              </a:ext>
            </a:extLst>
          </p:cNvPr>
          <p:cNvGrpSpPr/>
          <p:nvPr/>
        </p:nvGrpSpPr>
        <p:grpSpPr>
          <a:xfrm>
            <a:off x="560861" y="5835241"/>
            <a:ext cx="11042453" cy="547708"/>
            <a:chOff x="753307" y="5833428"/>
            <a:chExt cx="11042453" cy="547708"/>
          </a:xfrm>
        </p:grpSpPr>
        <p:pic>
          <p:nvPicPr>
            <p:cNvPr id="2" name="그림 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51720" y="5943600"/>
              <a:ext cx="1844040" cy="437536"/>
            </a:xfrm>
            <a:prstGeom prst="rect">
              <a:avLst/>
            </a:prstGeom>
          </p:spPr>
        </p:pic>
        <p:cxnSp>
          <p:nvCxnSpPr>
            <p:cNvPr id="6" name="직선 연결선 5">
              <a:extLst>
                <a:ext uri="{FF2B5EF4-FFF2-40B4-BE49-F238E27FC236}">
                  <a16:creationId xmlns:a16="http://schemas.microsoft.com/office/drawing/2014/main" id="{17AF014B-1205-E5DE-A033-DA16A609C185}"/>
                </a:ext>
              </a:extLst>
            </p:cNvPr>
            <p:cNvCxnSpPr/>
            <p:nvPr/>
          </p:nvCxnSpPr>
          <p:spPr>
            <a:xfrm flipV="1">
              <a:off x="753307" y="5833428"/>
              <a:ext cx="10934700" cy="22860"/>
            </a:xfrm>
            <a:prstGeom prst="line">
              <a:avLst/>
            </a:prstGeom>
            <a:ln w="508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026" name="Picture 2" descr="나윤선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861" y="335819"/>
            <a:ext cx="3759971" cy="5015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09817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437884" y="34976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/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6883" y="193461"/>
            <a:ext cx="1990987" cy="494250"/>
          </a:xfrm>
          <a:prstGeom prst="rect">
            <a:avLst/>
          </a:prstGeom>
        </p:spPr>
      </p:pic>
      <p:cxnSp>
        <p:nvCxnSpPr>
          <p:cNvPr id="21" name="직선 연결선 20">
            <a:extLst>
              <a:ext uri="{FF2B5EF4-FFF2-40B4-BE49-F238E27FC236}">
                <a16:creationId xmlns:a16="http://schemas.microsoft.com/office/drawing/2014/main" id="{17AF014B-1205-E5DE-A033-DA16A609C185}"/>
              </a:ext>
            </a:extLst>
          </p:cNvPr>
          <p:cNvCxnSpPr>
            <a:cxnSpLocks/>
          </p:cNvCxnSpPr>
          <p:nvPr/>
        </p:nvCxnSpPr>
        <p:spPr>
          <a:xfrm flipV="1">
            <a:off x="177810" y="777812"/>
            <a:ext cx="11818447" cy="29149"/>
          </a:xfrm>
          <a:prstGeom prst="line">
            <a:avLst/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177810" y="240531"/>
            <a:ext cx="81570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>
                <a:solidFill>
                  <a:srgbClr val="002060"/>
                </a:solidFill>
                <a:latin typeface="+mn-ea"/>
              </a:rPr>
              <a:t>흑백요리사 시즌</a:t>
            </a:r>
            <a:r>
              <a:rPr lang="en-US" altLang="ko-KR" sz="2400" b="1" dirty="0">
                <a:solidFill>
                  <a:srgbClr val="002060"/>
                </a:solidFill>
                <a:latin typeface="+mn-ea"/>
              </a:rPr>
              <a:t>2, </a:t>
            </a:r>
            <a:r>
              <a:rPr lang="ko-KR" altLang="en-US" sz="2400" b="1" dirty="0">
                <a:solidFill>
                  <a:srgbClr val="FF0000"/>
                </a:solidFill>
                <a:latin typeface="+mn-ea"/>
              </a:rPr>
              <a:t>원주</a:t>
            </a:r>
            <a:r>
              <a:rPr lang="ko-KR" altLang="en-US" sz="2400" b="1" dirty="0">
                <a:solidFill>
                  <a:srgbClr val="002060"/>
                </a:solidFill>
                <a:latin typeface="+mn-ea"/>
              </a:rPr>
              <a:t> 한우 우설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0815" y="1175672"/>
            <a:ext cx="3880225" cy="400110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2000" b="1" dirty="0">
                <a:solidFill>
                  <a:schemeClr val="bg1"/>
                </a:solidFill>
              </a:rPr>
              <a:t> KBS</a:t>
            </a:r>
            <a:r>
              <a:rPr lang="ko-KR" altLang="en-US" sz="2000" b="1" dirty="0">
                <a:solidFill>
                  <a:schemeClr val="bg1"/>
                </a:solidFill>
              </a:rPr>
              <a:t>뉴스</a:t>
            </a:r>
            <a:r>
              <a:rPr lang="en-US" altLang="ko-KR" sz="2000" b="1" dirty="0">
                <a:solidFill>
                  <a:schemeClr val="bg1"/>
                </a:solidFill>
              </a:rPr>
              <a:t>7(</a:t>
            </a:r>
            <a:r>
              <a:rPr lang="ko-KR" altLang="en-US" sz="2000" b="1" dirty="0">
                <a:solidFill>
                  <a:schemeClr val="bg1"/>
                </a:solidFill>
              </a:rPr>
              <a:t>강원</a:t>
            </a:r>
            <a:r>
              <a:rPr lang="en-US" altLang="ko-KR" sz="2000" b="1" dirty="0">
                <a:solidFill>
                  <a:schemeClr val="bg1"/>
                </a:solidFill>
              </a:rPr>
              <a:t>) 2025.3.19(</a:t>
            </a:r>
            <a:r>
              <a:rPr lang="ko-KR" altLang="en-US" sz="2000" b="1" dirty="0">
                <a:solidFill>
                  <a:schemeClr val="bg1"/>
                </a:solidFill>
              </a:rPr>
              <a:t>수</a:t>
            </a:r>
            <a:r>
              <a:rPr lang="en-US" altLang="ko-KR" sz="2000" b="1" dirty="0">
                <a:solidFill>
                  <a:schemeClr val="bg1"/>
                </a:solidFill>
              </a:rPr>
              <a:t>)</a:t>
            </a:r>
            <a:endParaRPr lang="ko-KR" altLang="en-US" sz="2000" b="1" dirty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977824" y="5679347"/>
            <a:ext cx="4386569" cy="338554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1600" dirty="0">
                <a:solidFill>
                  <a:schemeClr val="bg1"/>
                </a:solidFill>
              </a:rPr>
              <a:t>EBS</a:t>
            </a:r>
            <a:r>
              <a:rPr lang="ko-KR" altLang="en-US" sz="1600" dirty="0">
                <a:solidFill>
                  <a:schemeClr val="bg1"/>
                </a:solidFill>
              </a:rPr>
              <a:t>뉴스 </a:t>
            </a:r>
            <a:r>
              <a:rPr lang="en-US" altLang="ko-KR" sz="16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[</a:t>
            </a:r>
            <a:r>
              <a:rPr lang="ko-KR" altLang="en-US" sz="16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청소년부모 심층기획</a:t>
            </a:r>
            <a:r>
              <a:rPr lang="en-US" altLang="ko-KR" sz="16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]</a:t>
            </a:r>
            <a:r>
              <a:rPr lang="ko-KR" altLang="en-US" sz="1600" dirty="0">
                <a:solidFill>
                  <a:schemeClr val="bg1"/>
                </a:solidFill>
              </a:rPr>
              <a:t> </a:t>
            </a:r>
            <a:r>
              <a:rPr lang="en-US" altLang="ko-KR" sz="1600" dirty="0">
                <a:solidFill>
                  <a:schemeClr val="bg1"/>
                </a:solidFill>
              </a:rPr>
              <a:t>2023.02.13</a:t>
            </a:r>
            <a:endParaRPr lang="ko-KR" altLang="en-US" sz="1600" dirty="0">
              <a:solidFill>
                <a:schemeClr val="bg1"/>
              </a:solidFill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ACF1FA14-963E-4173-9967-8565F4908C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282" y="1243721"/>
            <a:ext cx="4334480" cy="4845176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9523D90A-E88E-4D50-B883-B144E597B3D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6573" y="1235012"/>
            <a:ext cx="7001423" cy="4845176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BD460DD8-EFF9-4CE9-8466-1E4A4D25ABFC}"/>
              </a:ext>
            </a:extLst>
          </p:cNvPr>
          <p:cNvSpPr txBox="1"/>
          <p:nvPr/>
        </p:nvSpPr>
        <p:spPr>
          <a:xfrm>
            <a:off x="6866535" y="6350582"/>
            <a:ext cx="456781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출처</a:t>
            </a:r>
            <a:r>
              <a:rPr lang="en-US" altLang="ko-KR" sz="1400" dirty="0"/>
              <a:t>: </a:t>
            </a:r>
            <a:r>
              <a:rPr lang="ko-KR" altLang="en-US" sz="1400" b="1" dirty="0" err="1"/>
              <a:t>넷플릭스</a:t>
            </a:r>
            <a:r>
              <a:rPr lang="en-US" altLang="ko-KR" sz="1400" b="1" dirty="0"/>
              <a:t>,</a:t>
            </a:r>
            <a:r>
              <a:rPr lang="ko-KR" altLang="en-US" sz="1400" b="1" dirty="0"/>
              <a:t> 흑백요리사</a:t>
            </a:r>
            <a:r>
              <a:rPr lang="en-US" altLang="ko-KR" sz="1400" b="1" dirty="0"/>
              <a:t>: </a:t>
            </a:r>
            <a:r>
              <a:rPr lang="ko-KR" altLang="en-US" sz="1400" b="1" dirty="0"/>
              <a:t>요리 계급 전쟁 시즌</a:t>
            </a:r>
            <a:r>
              <a:rPr lang="en-US" altLang="ko-KR" sz="1400" b="1" dirty="0"/>
              <a:t>2 3</a:t>
            </a:r>
            <a:r>
              <a:rPr lang="ko-KR" altLang="en-US" sz="1400" b="1" dirty="0"/>
              <a:t>화</a:t>
            </a:r>
          </a:p>
        </p:txBody>
      </p:sp>
    </p:spTree>
    <p:extLst>
      <p:ext uri="{BB962C8B-B14F-4D97-AF65-F5344CB8AC3E}">
        <p14:creationId xmlns:p14="http://schemas.microsoft.com/office/powerpoint/2010/main" val="22064796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437884" y="34976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/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6883" y="193461"/>
            <a:ext cx="1990987" cy="494250"/>
          </a:xfrm>
          <a:prstGeom prst="rect">
            <a:avLst/>
          </a:prstGeom>
        </p:spPr>
      </p:pic>
      <p:cxnSp>
        <p:nvCxnSpPr>
          <p:cNvPr id="21" name="직선 연결선 20">
            <a:extLst>
              <a:ext uri="{FF2B5EF4-FFF2-40B4-BE49-F238E27FC236}">
                <a16:creationId xmlns:a16="http://schemas.microsoft.com/office/drawing/2014/main" id="{17AF014B-1205-E5DE-A033-DA16A609C185}"/>
              </a:ext>
            </a:extLst>
          </p:cNvPr>
          <p:cNvCxnSpPr>
            <a:cxnSpLocks/>
          </p:cNvCxnSpPr>
          <p:nvPr/>
        </p:nvCxnSpPr>
        <p:spPr>
          <a:xfrm flipV="1">
            <a:off x="177810" y="777812"/>
            <a:ext cx="11818447" cy="29149"/>
          </a:xfrm>
          <a:prstGeom prst="line">
            <a:avLst/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177810" y="240531"/>
            <a:ext cx="81570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>
                <a:solidFill>
                  <a:srgbClr val="002060"/>
                </a:solidFill>
                <a:latin typeface="+mn-ea"/>
              </a:rPr>
              <a:t>치악산 </a:t>
            </a:r>
            <a:r>
              <a:rPr lang="ko-KR" altLang="en-US" sz="2400" b="0" i="0" dirty="0">
                <a:solidFill>
                  <a:srgbClr val="333333"/>
                </a:solidFill>
                <a:effectLst/>
                <a:latin typeface="Malgun Gothic Regular"/>
              </a:rPr>
              <a:t>≠</a:t>
            </a:r>
            <a:r>
              <a:rPr lang="en-US" altLang="ko-KR" sz="2400" b="1" dirty="0">
                <a:solidFill>
                  <a:srgbClr val="002060"/>
                </a:solidFill>
                <a:latin typeface="+mn-ea"/>
              </a:rPr>
              <a:t> </a:t>
            </a:r>
            <a:r>
              <a:rPr lang="ko-KR" altLang="en-US" sz="2400" b="1" dirty="0">
                <a:solidFill>
                  <a:srgbClr val="002060"/>
                </a:solidFill>
                <a:latin typeface="+mn-ea"/>
              </a:rPr>
              <a:t>원주 이미지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0815" y="1175672"/>
            <a:ext cx="3880225" cy="400110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2000" b="1" dirty="0">
                <a:solidFill>
                  <a:schemeClr val="bg1"/>
                </a:solidFill>
              </a:rPr>
              <a:t> KBS</a:t>
            </a:r>
            <a:r>
              <a:rPr lang="ko-KR" altLang="en-US" sz="2000" b="1" dirty="0">
                <a:solidFill>
                  <a:schemeClr val="bg1"/>
                </a:solidFill>
              </a:rPr>
              <a:t>뉴스</a:t>
            </a:r>
            <a:r>
              <a:rPr lang="en-US" altLang="ko-KR" sz="2000" b="1" dirty="0">
                <a:solidFill>
                  <a:schemeClr val="bg1"/>
                </a:solidFill>
              </a:rPr>
              <a:t>7(</a:t>
            </a:r>
            <a:r>
              <a:rPr lang="ko-KR" altLang="en-US" sz="2000" b="1" dirty="0">
                <a:solidFill>
                  <a:schemeClr val="bg1"/>
                </a:solidFill>
              </a:rPr>
              <a:t>강원</a:t>
            </a:r>
            <a:r>
              <a:rPr lang="en-US" altLang="ko-KR" sz="2000" b="1" dirty="0">
                <a:solidFill>
                  <a:schemeClr val="bg1"/>
                </a:solidFill>
              </a:rPr>
              <a:t>) 2025.3.19(</a:t>
            </a:r>
            <a:r>
              <a:rPr lang="ko-KR" altLang="en-US" sz="2000" b="1" dirty="0">
                <a:solidFill>
                  <a:schemeClr val="bg1"/>
                </a:solidFill>
              </a:rPr>
              <a:t>수</a:t>
            </a:r>
            <a:r>
              <a:rPr lang="en-US" altLang="ko-KR" sz="2000" b="1" dirty="0">
                <a:solidFill>
                  <a:schemeClr val="bg1"/>
                </a:solidFill>
              </a:rPr>
              <a:t>)</a:t>
            </a:r>
            <a:endParaRPr lang="ko-KR" altLang="en-US" sz="2000" b="1" dirty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977824" y="5679347"/>
            <a:ext cx="4386569" cy="338554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1600" dirty="0">
                <a:solidFill>
                  <a:schemeClr val="bg1"/>
                </a:solidFill>
              </a:rPr>
              <a:t>EBS</a:t>
            </a:r>
            <a:r>
              <a:rPr lang="ko-KR" altLang="en-US" sz="1600" dirty="0">
                <a:solidFill>
                  <a:schemeClr val="bg1"/>
                </a:solidFill>
              </a:rPr>
              <a:t>뉴스 </a:t>
            </a:r>
            <a:r>
              <a:rPr lang="en-US" altLang="ko-KR" sz="16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[</a:t>
            </a:r>
            <a:r>
              <a:rPr lang="ko-KR" altLang="en-US" sz="16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청소년부모 심층기획</a:t>
            </a:r>
            <a:r>
              <a:rPr lang="en-US" altLang="ko-KR" sz="16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]</a:t>
            </a:r>
            <a:r>
              <a:rPr lang="ko-KR" altLang="en-US" sz="1600" dirty="0">
                <a:solidFill>
                  <a:schemeClr val="bg1"/>
                </a:solidFill>
              </a:rPr>
              <a:t> </a:t>
            </a:r>
            <a:r>
              <a:rPr lang="en-US" altLang="ko-KR" sz="1600" dirty="0">
                <a:solidFill>
                  <a:schemeClr val="bg1"/>
                </a:solidFill>
              </a:rPr>
              <a:t>2023.02.13</a:t>
            </a:r>
            <a:endParaRPr lang="ko-KR" altLang="en-US" sz="1600" dirty="0">
              <a:solidFill>
                <a:schemeClr val="bg1"/>
              </a:solidFill>
            </a:endParaRPr>
          </a:p>
        </p:txBody>
      </p:sp>
      <p:pic>
        <p:nvPicPr>
          <p:cNvPr id="13" name="그림 12">
            <a:extLst>
              <a:ext uri="{FF2B5EF4-FFF2-40B4-BE49-F238E27FC236}">
                <a16:creationId xmlns:a16="http://schemas.microsoft.com/office/drawing/2014/main" id="{3AF51ADA-5533-43B3-8D19-9DEC332A865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501" y="992628"/>
            <a:ext cx="5129350" cy="2607135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12C81B95-563F-469C-B28C-52773D4A0E9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501" y="3675729"/>
            <a:ext cx="5129350" cy="3020793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26051A8C-B4D1-4D69-B1C7-D8FBC0294AC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5987" y="897061"/>
            <a:ext cx="4450082" cy="5799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37347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녹차향 가득한 보성녹차밭 &lt; 남도여행 &lt; 힐링!남도 &lt; 기사본문 - 남도일보">
            <a:extLst>
              <a:ext uri="{FF2B5EF4-FFF2-40B4-BE49-F238E27FC236}">
                <a16:creationId xmlns:a16="http://schemas.microsoft.com/office/drawing/2014/main" id="{38B0A56F-ABD1-4D84-93BF-3699715F63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022" y="135470"/>
            <a:ext cx="4944813" cy="2887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그룹 7">
            <a:extLst>
              <a:ext uri="{FF2B5EF4-FFF2-40B4-BE49-F238E27FC236}">
                <a16:creationId xmlns:a16="http://schemas.microsoft.com/office/drawing/2014/main" id="{A659B05A-9A77-41C8-87FA-767D0E52D10A}"/>
              </a:ext>
            </a:extLst>
          </p:cNvPr>
          <p:cNvGrpSpPr/>
          <p:nvPr/>
        </p:nvGrpSpPr>
        <p:grpSpPr>
          <a:xfrm>
            <a:off x="-88900" y="0"/>
            <a:ext cx="12280900" cy="6858000"/>
            <a:chOff x="-88900" y="0"/>
            <a:chExt cx="12280900" cy="6858000"/>
          </a:xfrm>
        </p:grpSpPr>
        <p:cxnSp>
          <p:nvCxnSpPr>
            <p:cNvPr id="5" name="직선 연결선 4">
              <a:extLst>
                <a:ext uri="{FF2B5EF4-FFF2-40B4-BE49-F238E27FC236}">
                  <a16:creationId xmlns:a16="http://schemas.microsoft.com/office/drawing/2014/main" id="{5127AC10-36ED-4C25-BE9D-B79F7C26536A}"/>
                </a:ext>
              </a:extLst>
            </p:cNvPr>
            <p:cNvCxnSpPr/>
            <p:nvPr/>
          </p:nvCxnSpPr>
          <p:spPr>
            <a:xfrm>
              <a:off x="6096000" y="0"/>
              <a:ext cx="0" cy="6858000"/>
            </a:xfrm>
            <a:prstGeom prst="line">
              <a:avLst/>
            </a:prstGeom>
            <a:ln>
              <a:solidFill>
                <a:schemeClr val="bg2">
                  <a:lumMod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직선 연결선 6">
              <a:extLst>
                <a:ext uri="{FF2B5EF4-FFF2-40B4-BE49-F238E27FC236}">
                  <a16:creationId xmlns:a16="http://schemas.microsoft.com/office/drawing/2014/main" id="{F01455B3-3870-4634-8090-FD56351DC6AA}"/>
                </a:ext>
              </a:extLst>
            </p:cNvPr>
            <p:cNvCxnSpPr/>
            <p:nvPr/>
          </p:nvCxnSpPr>
          <p:spPr>
            <a:xfrm>
              <a:off x="-88900" y="3429000"/>
              <a:ext cx="12280900" cy="0"/>
            </a:xfrm>
            <a:prstGeom prst="line">
              <a:avLst/>
            </a:prstGeom>
            <a:ln>
              <a:solidFill>
                <a:schemeClr val="bg2">
                  <a:lumMod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034" name="Picture 10" descr="홍천잣 100% 국산잣 백잣 명품세트 2캔 (캔당 100g) - SSG.COM">
            <a:extLst>
              <a:ext uri="{FF2B5EF4-FFF2-40B4-BE49-F238E27FC236}">
                <a16:creationId xmlns:a16="http://schemas.microsoft.com/office/drawing/2014/main" id="{B9010208-43FB-4BFF-AD54-46F9F0E5AA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0933" y="3576108"/>
            <a:ext cx="2843742" cy="2843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1FBA99F-ED7B-48B6-B8BA-73BC9903A950}"/>
              </a:ext>
            </a:extLst>
          </p:cNvPr>
          <p:cNvSpPr txBox="1"/>
          <p:nvPr/>
        </p:nvSpPr>
        <p:spPr>
          <a:xfrm>
            <a:off x="7952845" y="6464334"/>
            <a:ext cx="27199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홍천잣</a:t>
            </a:r>
            <a:endParaRPr lang="ko-KR" altLang="en-US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7D462BA-5327-4FCE-A724-8A5AA5F57519}"/>
              </a:ext>
            </a:extLst>
          </p:cNvPr>
          <p:cNvSpPr txBox="1"/>
          <p:nvPr/>
        </p:nvSpPr>
        <p:spPr>
          <a:xfrm>
            <a:off x="1523469" y="3058838"/>
            <a:ext cx="27199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보성녹차</a:t>
            </a:r>
            <a:endParaRPr lang="ko-KR" altLang="en-US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17" name="Picture 12" descr="꼭지달린 청송사과🍎 - YouTube">
            <a:extLst>
              <a:ext uri="{FF2B5EF4-FFF2-40B4-BE49-F238E27FC236}">
                <a16:creationId xmlns:a16="http://schemas.microsoft.com/office/drawing/2014/main" id="{1C195087-2384-4F75-B2D2-A4A6D018C50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936"/>
          <a:stretch/>
        </p:blipFill>
        <p:spPr bwMode="auto">
          <a:xfrm>
            <a:off x="296722" y="3835398"/>
            <a:ext cx="5417294" cy="26225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8BAFB52D-5A92-446D-8102-B6EEBBDB2597}"/>
              </a:ext>
            </a:extLst>
          </p:cNvPr>
          <p:cNvSpPr txBox="1"/>
          <p:nvPr/>
        </p:nvSpPr>
        <p:spPr>
          <a:xfrm>
            <a:off x="1523470" y="6457967"/>
            <a:ext cx="27199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청송사과</a:t>
            </a:r>
          </a:p>
        </p:txBody>
      </p:sp>
      <p:pic>
        <p:nvPicPr>
          <p:cNvPr id="20" name="Picture 14" descr="프리미엄 참조기 영광굴비 | 노조특가몰">
            <a:extLst>
              <a:ext uri="{FF2B5EF4-FFF2-40B4-BE49-F238E27FC236}">
                <a16:creationId xmlns:a16="http://schemas.microsoft.com/office/drawing/2014/main" id="{7FCD9019-56F0-4F46-809F-5DE3F96DA4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0933" y="115169"/>
            <a:ext cx="2843742" cy="2837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7B005C98-4F6E-49C6-AB11-84503325FAE4}"/>
              </a:ext>
            </a:extLst>
          </p:cNvPr>
          <p:cNvSpPr txBox="1"/>
          <p:nvPr/>
        </p:nvSpPr>
        <p:spPr>
          <a:xfrm>
            <a:off x="7970183" y="3019979"/>
            <a:ext cx="27199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영광굴비</a:t>
            </a:r>
          </a:p>
        </p:txBody>
      </p:sp>
    </p:spTree>
    <p:extLst>
      <p:ext uri="{BB962C8B-B14F-4D97-AF65-F5344CB8AC3E}">
        <p14:creationId xmlns:p14="http://schemas.microsoft.com/office/powerpoint/2010/main" val="35853138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437884" y="34976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/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6883" y="193461"/>
            <a:ext cx="1990987" cy="494250"/>
          </a:xfrm>
          <a:prstGeom prst="rect">
            <a:avLst/>
          </a:prstGeom>
        </p:spPr>
      </p:pic>
      <p:cxnSp>
        <p:nvCxnSpPr>
          <p:cNvPr id="21" name="직선 연결선 20">
            <a:extLst>
              <a:ext uri="{FF2B5EF4-FFF2-40B4-BE49-F238E27FC236}">
                <a16:creationId xmlns:a16="http://schemas.microsoft.com/office/drawing/2014/main" id="{17AF014B-1205-E5DE-A033-DA16A609C185}"/>
              </a:ext>
            </a:extLst>
          </p:cNvPr>
          <p:cNvCxnSpPr>
            <a:cxnSpLocks/>
          </p:cNvCxnSpPr>
          <p:nvPr/>
        </p:nvCxnSpPr>
        <p:spPr>
          <a:xfrm flipV="1">
            <a:off x="177810" y="777812"/>
            <a:ext cx="11818447" cy="29149"/>
          </a:xfrm>
          <a:prstGeom prst="line">
            <a:avLst/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177810" y="240531"/>
            <a:ext cx="81570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>
                <a:solidFill>
                  <a:srgbClr val="002060"/>
                </a:solidFill>
                <a:latin typeface="+mn-ea"/>
              </a:rPr>
              <a:t>지명을 내세운 식자재 브랜드 전략</a:t>
            </a:r>
            <a:r>
              <a:rPr lang="en-US" altLang="ko-KR" sz="2400" b="1" dirty="0">
                <a:solidFill>
                  <a:srgbClr val="002060"/>
                </a:solidFill>
                <a:latin typeface="+mn-ea"/>
              </a:rPr>
              <a:t>(</a:t>
            </a:r>
            <a:r>
              <a:rPr lang="ko-KR" altLang="en-US" sz="2400" b="1" dirty="0">
                <a:solidFill>
                  <a:srgbClr val="002060"/>
                </a:solidFill>
                <a:latin typeface="+mn-ea"/>
              </a:rPr>
              <a:t>횡성 한우</a:t>
            </a:r>
            <a:r>
              <a:rPr lang="en-US" altLang="ko-KR" sz="2400" b="1" dirty="0">
                <a:solidFill>
                  <a:srgbClr val="002060"/>
                </a:solidFill>
                <a:latin typeface="+mn-ea"/>
              </a:rPr>
              <a:t>)</a:t>
            </a:r>
            <a:endParaRPr lang="ko-KR" altLang="en-US" sz="2400" b="1" dirty="0">
              <a:solidFill>
                <a:srgbClr val="002060"/>
              </a:solidFill>
              <a:latin typeface="+mn-ea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30815" y="1175672"/>
            <a:ext cx="3880225" cy="400110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2000" b="1" dirty="0">
                <a:solidFill>
                  <a:schemeClr val="bg1"/>
                </a:solidFill>
              </a:rPr>
              <a:t> KBS</a:t>
            </a:r>
            <a:r>
              <a:rPr lang="ko-KR" altLang="en-US" sz="2000" b="1" dirty="0">
                <a:solidFill>
                  <a:schemeClr val="bg1"/>
                </a:solidFill>
              </a:rPr>
              <a:t>뉴스</a:t>
            </a:r>
            <a:r>
              <a:rPr lang="en-US" altLang="ko-KR" sz="2000" b="1" dirty="0">
                <a:solidFill>
                  <a:schemeClr val="bg1"/>
                </a:solidFill>
              </a:rPr>
              <a:t>7(</a:t>
            </a:r>
            <a:r>
              <a:rPr lang="ko-KR" altLang="en-US" sz="2000" b="1" dirty="0">
                <a:solidFill>
                  <a:schemeClr val="bg1"/>
                </a:solidFill>
              </a:rPr>
              <a:t>강원</a:t>
            </a:r>
            <a:r>
              <a:rPr lang="en-US" altLang="ko-KR" sz="2000" b="1" dirty="0">
                <a:solidFill>
                  <a:schemeClr val="bg1"/>
                </a:solidFill>
              </a:rPr>
              <a:t>) 2025.3.19(</a:t>
            </a:r>
            <a:r>
              <a:rPr lang="ko-KR" altLang="en-US" sz="2000" b="1" dirty="0">
                <a:solidFill>
                  <a:schemeClr val="bg1"/>
                </a:solidFill>
              </a:rPr>
              <a:t>수</a:t>
            </a:r>
            <a:r>
              <a:rPr lang="en-US" altLang="ko-KR" sz="2000" b="1" dirty="0">
                <a:solidFill>
                  <a:schemeClr val="bg1"/>
                </a:solidFill>
              </a:rPr>
              <a:t>)</a:t>
            </a:r>
            <a:endParaRPr lang="ko-KR" altLang="en-US" sz="2000" b="1" dirty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977824" y="5679347"/>
            <a:ext cx="4386569" cy="338554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1600" dirty="0">
                <a:solidFill>
                  <a:schemeClr val="bg1"/>
                </a:solidFill>
              </a:rPr>
              <a:t>EBS</a:t>
            </a:r>
            <a:r>
              <a:rPr lang="ko-KR" altLang="en-US" sz="1600" dirty="0">
                <a:solidFill>
                  <a:schemeClr val="bg1"/>
                </a:solidFill>
              </a:rPr>
              <a:t>뉴스 </a:t>
            </a:r>
            <a:r>
              <a:rPr lang="en-US" altLang="ko-KR" sz="16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[</a:t>
            </a:r>
            <a:r>
              <a:rPr lang="ko-KR" altLang="en-US" sz="16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청소년부모 심층기획</a:t>
            </a:r>
            <a:r>
              <a:rPr lang="en-US" altLang="ko-KR" sz="16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]</a:t>
            </a:r>
            <a:r>
              <a:rPr lang="ko-KR" altLang="en-US" sz="1600" dirty="0">
                <a:solidFill>
                  <a:schemeClr val="bg1"/>
                </a:solidFill>
              </a:rPr>
              <a:t> </a:t>
            </a:r>
            <a:r>
              <a:rPr lang="en-US" altLang="ko-KR" sz="1600" dirty="0">
                <a:solidFill>
                  <a:schemeClr val="bg1"/>
                </a:solidFill>
              </a:rPr>
              <a:t>2023.02.13</a:t>
            </a:r>
            <a:endParaRPr lang="ko-KR" altLang="en-US" sz="1600" dirty="0">
              <a:solidFill>
                <a:schemeClr val="bg1"/>
              </a:solidFill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08F67F4A-0C10-4220-AEB3-B8785E56CA7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1509" y="963261"/>
            <a:ext cx="4486901" cy="1086002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DD815F84-EB9D-43DD-A540-B2CC22EA58C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3132" y="2002193"/>
            <a:ext cx="6333125" cy="4352579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64E21FEB-1ECD-4F85-A960-D69E3EEB19B0}"/>
              </a:ext>
            </a:extLst>
          </p:cNvPr>
          <p:cNvSpPr txBox="1"/>
          <p:nvPr/>
        </p:nvSpPr>
        <p:spPr>
          <a:xfrm>
            <a:off x="10450313" y="6519884"/>
            <a:ext cx="456781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출처</a:t>
            </a:r>
            <a:r>
              <a:rPr lang="en-US" altLang="ko-KR" sz="1400" dirty="0"/>
              <a:t>: </a:t>
            </a:r>
            <a:r>
              <a:rPr lang="ko-KR" altLang="en-US" sz="1400" b="1" dirty="0"/>
              <a:t>축산경제신문</a:t>
            </a:r>
          </a:p>
        </p:txBody>
      </p:sp>
      <p:pic>
        <p:nvPicPr>
          <p:cNvPr id="13" name="그림 12">
            <a:extLst>
              <a:ext uri="{FF2B5EF4-FFF2-40B4-BE49-F238E27FC236}">
                <a16:creationId xmlns:a16="http://schemas.microsoft.com/office/drawing/2014/main" id="{9F9C3C54-AB5B-4F47-9F14-0B0EA986F30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743" y="1032929"/>
            <a:ext cx="4876800" cy="5391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80154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437884" y="34976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/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6883" y="193461"/>
            <a:ext cx="1990987" cy="494250"/>
          </a:xfrm>
          <a:prstGeom prst="rect">
            <a:avLst/>
          </a:prstGeom>
        </p:spPr>
      </p:pic>
      <p:cxnSp>
        <p:nvCxnSpPr>
          <p:cNvPr id="21" name="직선 연결선 20">
            <a:extLst>
              <a:ext uri="{FF2B5EF4-FFF2-40B4-BE49-F238E27FC236}">
                <a16:creationId xmlns:a16="http://schemas.microsoft.com/office/drawing/2014/main" id="{17AF014B-1205-E5DE-A033-DA16A609C185}"/>
              </a:ext>
            </a:extLst>
          </p:cNvPr>
          <p:cNvCxnSpPr>
            <a:cxnSpLocks/>
          </p:cNvCxnSpPr>
          <p:nvPr/>
        </p:nvCxnSpPr>
        <p:spPr>
          <a:xfrm flipV="1">
            <a:off x="177810" y="777812"/>
            <a:ext cx="11818447" cy="29149"/>
          </a:xfrm>
          <a:prstGeom prst="line">
            <a:avLst/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177810" y="240531"/>
            <a:ext cx="81570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>
                <a:solidFill>
                  <a:srgbClr val="002060"/>
                </a:solidFill>
                <a:latin typeface="+mn-ea"/>
              </a:rPr>
              <a:t>미디어 노출 ▶ 식자재 인지도 상승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0815" y="1175672"/>
            <a:ext cx="3880225" cy="400110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2000" b="1" dirty="0">
                <a:solidFill>
                  <a:schemeClr val="bg1"/>
                </a:solidFill>
              </a:rPr>
              <a:t> KBS</a:t>
            </a:r>
            <a:r>
              <a:rPr lang="ko-KR" altLang="en-US" sz="2000" b="1" dirty="0">
                <a:solidFill>
                  <a:schemeClr val="bg1"/>
                </a:solidFill>
              </a:rPr>
              <a:t>뉴스</a:t>
            </a:r>
            <a:r>
              <a:rPr lang="en-US" altLang="ko-KR" sz="2000" b="1" dirty="0">
                <a:solidFill>
                  <a:schemeClr val="bg1"/>
                </a:solidFill>
              </a:rPr>
              <a:t>7(</a:t>
            </a:r>
            <a:r>
              <a:rPr lang="ko-KR" altLang="en-US" sz="2000" b="1" dirty="0">
                <a:solidFill>
                  <a:schemeClr val="bg1"/>
                </a:solidFill>
              </a:rPr>
              <a:t>강원</a:t>
            </a:r>
            <a:r>
              <a:rPr lang="en-US" altLang="ko-KR" sz="2000" b="1" dirty="0">
                <a:solidFill>
                  <a:schemeClr val="bg1"/>
                </a:solidFill>
              </a:rPr>
              <a:t>) 2025.3.19(</a:t>
            </a:r>
            <a:r>
              <a:rPr lang="ko-KR" altLang="en-US" sz="2000" b="1" dirty="0">
                <a:solidFill>
                  <a:schemeClr val="bg1"/>
                </a:solidFill>
              </a:rPr>
              <a:t>수</a:t>
            </a:r>
            <a:r>
              <a:rPr lang="en-US" altLang="ko-KR" sz="2000" b="1" dirty="0">
                <a:solidFill>
                  <a:schemeClr val="bg1"/>
                </a:solidFill>
              </a:rPr>
              <a:t>)</a:t>
            </a:r>
            <a:endParaRPr lang="ko-KR" altLang="en-US" sz="2000" b="1" dirty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977824" y="5679347"/>
            <a:ext cx="4386569" cy="338554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1600" dirty="0">
                <a:solidFill>
                  <a:schemeClr val="bg1"/>
                </a:solidFill>
              </a:rPr>
              <a:t>EBS</a:t>
            </a:r>
            <a:r>
              <a:rPr lang="ko-KR" altLang="en-US" sz="1600" dirty="0">
                <a:solidFill>
                  <a:schemeClr val="bg1"/>
                </a:solidFill>
              </a:rPr>
              <a:t>뉴스 </a:t>
            </a:r>
            <a:r>
              <a:rPr lang="en-US" altLang="ko-KR" sz="16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[</a:t>
            </a:r>
            <a:r>
              <a:rPr lang="ko-KR" altLang="en-US" sz="16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청소년부모 심층기획</a:t>
            </a:r>
            <a:r>
              <a:rPr lang="en-US" altLang="ko-KR" sz="16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]</a:t>
            </a:r>
            <a:r>
              <a:rPr lang="ko-KR" altLang="en-US" sz="1600" dirty="0">
                <a:solidFill>
                  <a:schemeClr val="bg1"/>
                </a:solidFill>
              </a:rPr>
              <a:t> </a:t>
            </a:r>
            <a:r>
              <a:rPr lang="en-US" altLang="ko-KR" sz="1600" dirty="0">
                <a:solidFill>
                  <a:schemeClr val="bg1"/>
                </a:solidFill>
              </a:rPr>
              <a:t>2023.02.13</a:t>
            </a:r>
            <a:endParaRPr lang="ko-KR" altLang="en-US" sz="1600" dirty="0">
              <a:solidFill>
                <a:schemeClr val="bg1"/>
              </a:solidFill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1606A595-68D9-473A-A201-3B147E201DD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46" y="1110671"/>
            <a:ext cx="5873587" cy="4420217"/>
          </a:xfrm>
          <a:prstGeom prst="rect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A21E3B27-FBCE-4C38-A78A-DE0D2103895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4387" y="1138206"/>
            <a:ext cx="5991870" cy="4330777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82B3CF22-3BFB-4D90-82F4-AC4651E3C13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1501" y="5792600"/>
            <a:ext cx="6044706" cy="643542"/>
          </a:xfrm>
          <a:prstGeom prst="rect">
            <a:avLst/>
          </a:prstGeom>
        </p:spPr>
      </p:pic>
      <p:pic>
        <p:nvPicPr>
          <p:cNvPr id="20" name="그림 19">
            <a:extLst>
              <a:ext uri="{FF2B5EF4-FFF2-40B4-BE49-F238E27FC236}">
                <a16:creationId xmlns:a16="http://schemas.microsoft.com/office/drawing/2014/main" id="{6C4CC83B-200C-4C6C-B8D8-EC363AC849B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1586" y="109704"/>
            <a:ext cx="1392475" cy="612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35067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0B67440E-634D-4773-AB70-877046426944}"/>
              </a:ext>
            </a:extLst>
          </p:cNvPr>
          <p:cNvSpPr/>
          <p:nvPr/>
        </p:nvSpPr>
        <p:spPr>
          <a:xfrm>
            <a:off x="3537522" y="1225420"/>
            <a:ext cx="8511887" cy="4407159"/>
          </a:xfrm>
          <a:prstGeom prst="roundRect">
            <a:avLst/>
          </a:prstGeom>
          <a:solidFill>
            <a:schemeClr val="bg1">
              <a:lumMod val="85000"/>
              <a:alpha val="27000"/>
            </a:schemeClr>
          </a:solidFill>
          <a:ln w="22225">
            <a:solidFill>
              <a:srgbClr val="5F2A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3400" dirty="0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▶ </a:t>
            </a:r>
            <a:r>
              <a:rPr lang="ko-KR" altLang="en-US" sz="34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원주</a:t>
            </a:r>
            <a:r>
              <a:rPr lang="en-US" altLang="ko-KR" sz="3400" dirty="0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</a:t>
            </a:r>
            <a:r>
              <a:rPr lang="ko-KR" altLang="en-US" sz="3400" dirty="0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지역 식자재 브랜드 개발 제안</a:t>
            </a:r>
            <a:endParaRPr lang="en-US" altLang="ko-KR" sz="3400" dirty="0">
              <a:solidFill>
                <a:srgbClr val="0E0036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endParaRPr lang="en-US" altLang="ko-KR" sz="3400" dirty="0">
              <a:solidFill>
                <a:srgbClr val="0E0036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ko-KR" altLang="en-US" sz="3400" dirty="0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①</a:t>
            </a:r>
            <a:r>
              <a:rPr lang="en-US" altLang="ko-KR" sz="3200" dirty="0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‘</a:t>
            </a:r>
            <a:r>
              <a:rPr lang="ko-KR" altLang="en-US" sz="3200" dirty="0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원주</a:t>
            </a:r>
            <a:r>
              <a:rPr lang="en-US" altLang="ko-KR" sz="3200" dirty="0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’</a:t>
            </a:r>
            <a:r>
              <a:rPr lang="ko-KR" altLang="en-US" sz="3200" dirty="0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지명을 내세운 식자재 브랜드화</a:t>
            </a:r>
            <a:endParaRPr lang="en-US" altLang="ko-KR" sz="3200" dirty="0">
              <a:solidFill>
                <a:srgbClr val="0E0036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endParaRPr lang="en-US" altLang="ko-KR" sz="3400" dirty="0">
              <a:solidFill>
                <a:srgbClr val="0E0036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ko-KR" altLang="en-US" sz="3400" dirty="0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②</a:t>
            </a:r>
            <a:r>
              <a:rPr lang="en-US" altLang="ko-KR" sz="3400" dirty="0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‘</a:t>
            </a:r>
            <a:r>
              <a:rPr lang="ko-KR" altLang="en-US" sz="3400" dirty="0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치악산</a:t>
            </a:r>
            <a:r>
              <a:rPr lang="en-US" altLang="ko-KR" sz="3400" dirty="0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’ </a:t>
            </a:r>
            <a:r>
              <a:rPr lang="ko-KR" altLang="en-US" sz="3400" dirty="0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브랜드와 병행 전략</a:t>
            </a:r>
            <a:endParaRPr lang="en-US" altLang="ko-KR" sz="3400" dirty="0">
              <a:solidFill>
                <a:srgbClr val="0E0036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endParaRPr lang="en-US" altLang="ko-KR" sz="3400" dirty="0">
              <a:solidFill>
                <a:srgbClr val="0E0036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ko-KR" altLang="en-US" sz="3400" dirty="0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③ 콘텐츠</a:t>
            </a:r>
            <a:r>
              <a:rPr lang="en-US" altLang="ko-KR" sz="3400" dirty="0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-</a:t>
            </a:r>
            <a:r>
              <a:rPr lang="ko-KR" altLang="en-US" sz="3400" dirty="0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스토리 중심</a:t>
            </a:r>
            <a:r>
              <a:rPr lang="en-US" altLang="ko-KR" sz="3400" dirty="0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</a:t>
            </a:r>
            <a:r>
              <a:rPr lang="ko-KR" altLang="en-US" sz="3400" dirty="0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브랜드화 전략</a:t>
            </a:r>
            <a:endParaRPr lang="ko-KR" altLang="en-US" sz="3400" dirty="0">
              <a:solidFill>
                <a:srgbClr val="0E0036"/>
              </a:solidFill>
            </a:endParaRPr>
          </a:p>
        </p:txBody>
      </p:sp>
      <p:sp>
        <p:nvSpPr>
          <p:cNvPr id="16" name="부제목 2">
            <a:extLst>
              <a:ext uri="{FF2B5EF4-FFF2-40B4-BE49-F238E27FC236}">
                <a16:creationId xmlns:a16="http://schemas.microsoft.com/office/drawing/2014/main" id="{24849DE8-554D-45A1-AAD9-8F5D0D2B2CED}"/>
              </a:ext>
            </a:extLst>
          </p:cNvPr>
          <p:cNvSpPr txBox="1">
            <a:spLocks/>
          </p:cNvSpPr>
          <p:nvPr/>
        </p:nvSpPr>
        <p:spPr>
          <a:xfrm>
            <a:off x="332163" y="5377788"/>
            <a:ext cx="3040023" cy="82684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ko-KR" altLang="en-US" sz="2400" b="1" dirty="0">
                <a:latin typeface="굴림체" panose="020B0609000101010101" pitchFamily="49" charset="-127"/>
                <a:ea typeface="굴림체" panose="020B0609000101010101" pitchFamily="49" charset="-127"/>
              </a:rPr>
              <a:t>행정복지위원회</a:t>
            </a:r>
            <a:endParaRPr lang="en-US" altLang="ko-KR" sz="2400" b="1" dirty="0">
              <a:latin typeface="굴림체" panose="020B0609000101010101" pitchFamily="49" charset="-127"/>
              <a:ea typeface="굴림체" panose="020B0609000101010101" pitchFamily="49" charset="-127"/>
            </a:endParaRPr>
          </a:p>
          <a:p>
            <a:pPr marL="0" indent="0" algn="ctr">
              <a:buNone/>
            </a:pPr>
            <a:r>
              <a:rPr lang="ko-KR" altLang="en-US" b="1" dirty="0">
                <a:latin typeface="HY견고딕" panose="02030600000101010101" pitchFamily="18" charset="-127"/>
                <a:ea typeface="HY견고딕" panose="02030600000101010101" pitchFamily="18" charset="-127"/>
              </a:rPr>
              <a:t>나 윤 선</a:t>
            </a:r>
          </a:p>
        </p:txBody>
      </p:sp>
      <p:pic>
        <p:nvPicPr>
          <p:cNvPr id="9" name="Picture 2" descr="나윤선">
            <a:extLst>
              <a:ext uri="{FF2B5EF4-FFF2-40B4-BE49-F238E27FC236}">
                <a16:creationId xmlns:a16="http://schemas.microsoft.com/office/drawing/2014/main" id="{345F80B6-D035-4C91-B921-F74DCDC158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163" y="1325880"/>
            <a:ext cx="2928613" cy="3906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4" name="직선 연결선 13">
            <a:extLst>
              <a:ext uri="{FF2B5EF4-FFF2-40B4-BE49-F238E27FC236}">
                <a16:creationId xmlns:a16="http://schemas.microsoft.com/office/drawing/2014/main" id="{17F6D1B9-C2D6-4059-AABC-C92AEF611362}"/>
              </a:ext>
            </a:extLst>
          </p:cNvPr>
          <p:cNvCxnSpPr>
            <a:cxnSpLocks/>
          </p:cNvCxnSpPr>
          <p:nvPr/>
        </p:nvCxnSpPr>
        <p:spPr>
          <a:xfrm flipV="1">
            <a:off x="0" y="661092"/>
            <a:ext cx="12192000" cy="51448"/>
          </a:xfrm>
          <a:prstGeom prst="line">
            <a:avLst/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연결선 16">
            <a:extLst>
              <a:ext uri="{FF2B5EF4-FFF2-40B4-BE49-F238E27FC236}">
                <a16:creationId xmlns:a16="http://schemas.microsoft.com/office/drawing/2014/main" id="{F8A55104-90B7-49AC-96F1-42FDFE5CADF9}"/>
              </a:ext>
            </a:extLst>
          </p:cNvPr>
          <p:cNvCxnSpPr>
            <a:cxnSpLocks/>
          </p:cNvCxnSpPr>
          <p:nvPr/>
        </p:nvCxnSpPr>
        <p:spPr>
          <a:xfrm flipV="1">
            <a:off x="0" y="6703499"/>
            <a:ext cx="12192000" cy="51448"/>
          </a:xfrm>
          <a:prstGeom prst="line">
            <a:avLst/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653651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5525679"/>
              </p:ext>
            </p:extLst>
          </p:nvPr>
        </p:nvGraphicFramePr>
        <p:xfrm>
          <a:off x="5898540" y="4330983"/>
          <a:ext cx="5394650" cy="955040"/>
        </p:xfrm>
        <a:graphic>
          <a:graphicData uri="http://schemas.openxmlformats.org/drawingml/2006/table">
            <a:tbl>
              <a:tblPr/>
              <a:tblGrid>
                <a:gridCol w="5394650">
                  <a:extLst>
                    <a:ext uri="{9D8B030D-6E8A-4147-A177-3AD203B41FA5}">
                      <a16:colId xmlns:a16="http://schemas.microsoft.com/office/drawing/2014/main" val="191552495"/>
                    </a:ext>
                  </a:extLst>
                </a:gridCol>
              </a:tblGrid>
              <a:tr h="785730"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4400" b="1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 【</a:t>
                      </a:r>
                      <a:r>
                        <a:rPr lang="ko-KR" altLang="en-US" sz="4400" b="1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나윤선</a:t>
                      </a:r>
                      <a:r>
                        <a:rPr lang="ko-KR" altLang="en-US" sz="4400" b="1" kern="0" spc="-60" baseline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의원</a:t>
                      </a:r>
                      <a:r>
                        <a:rPr lang="en-US" altLang="ko-KR" sz="4400" b="1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】</a:t>
                      </a:r>
                      <a:endParaRPr lang="ko-KR" altLang="en-US" sz="18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904545"/>
                  </a:ext>
                </a:extLst>
              </a:tr>
            </a:tbl>
          </a:graphicData>
        </a:graphic>
      </p:graphicFrame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4338169" y="1273837"/>
            <a:ext cx="8508302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4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   </a:t>
            </a:r>
          </a:p>
          <a:p>
            <a:pPr algn="ctr"/>
            <a:r>
              <a:rPr lang="en-US" altLang="ko-KR" sz="4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ko-KR" altLang="en-US" sz="4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감사합니다</a:t>
            </a:r>
            <a:r>
              <a:rPr lang="en-US" altLang="ko-KR" sz="4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.</a:t>
            </a:r>
            <a:endParaRPr lang="en-US" altLang="ko-KR" sz="4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/>
          <a:srcRect t="81779"/>
          <a:stretch/>
        </p:blipFill>
        <p:spPr>
          <a:xfrm>
            <a:off x="707587" y="7991191"/>
            <a:ext cx="10975407" cy="66110"/>
          </a:xfrm>
          <a:prstGeom prst="rect">
            <a:avLst/>
          </a:prstGeom>
          <a:ln w="3175">
            <a:solidFill>
              <a:srgbClr val="002060"/>
            </a:solidFill>
          </a:ln>
        </p:spPr>
      </p:pic>
      <p:grpSp>
        <p:nvGrpSpPr>
          <p:cNvPr id="7" name="그룹 6">
            <a:extLst>
              <a:ext uri="{FF2B5EF4-FFF2-40B4-BE49-F238E27FC236}">
                <a16:creationId xmlns:a16="http://schemas.microsoft.com/office/drawing/2014/main" id="{99A858EF-61F4-CC97-19D2-950346AB1AC9}"/>
              </a:ext>
            </a:extLst>
          </p:cNvPr>
          <p:cNvGrpSpPr/>
          <p:nvPr/>
        </p:nvGrpSpPr>
        <p:grpSpPr>
          <a:xfrm>
            <a:off x="753307" y="5833428"/>
            <a:ext cx="11042453" cy="547708"/>
            <a:chOff x="753307" y="5833428"/>
            <a:chExt cx="11042453" cy="547708"/>
          </a:xfrm>
        </p:grpSpPr>
        <p:pic>
          <p:nvPicPr>
            <p:cNvPr id="2" name="그림 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51720" y="5943600"/>
              <a:ext cx="1844040" cy="437536"/>
            </a:xfrm>
            <a:prstGeom prst="rect">
              <a:avLst/>
            </a:prstGeom>
          </p:spPr>
        </p:pic>
        <p:cxnSp>
          <p:nvCxnSpPr>
            <p:cNvPr id="6" name="직선 연결선 5">
              <a:extLst>
                <a:ext uri="{FF2B5EF4-FFF2-40B4-BE49-F238E27FC236}">
                  <a16:creationId xmlns:a16="http://schemas.microsoft.com/office/drawing/2014/main" id="{17AF014B-1205-E5DE-A033-DA16A609C185}"/>
                </a:ext>
              </a:extLst>
            </p:cNvPr>
            <p:cNvCxnSpPr/>
            <p:nvPr/>
          </p:nvCxnSpPr>
          <p:spPr>
            <a:xfrm flipV="1">
              <a:off x="753307" y="5833428"/>
              <a:ext cx="10934700" cy="22860"/>
            </a:xfrm>
            <a:prstGeom prst="line">
              <a:avLst/>
            </a:prstGeom>
            <a:ln w="508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050" name="Picture 2" descr="나윤선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1755" y="246299"/>
            <a:ext cx="3777520" cy="5038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67648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 sz="280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7715</TotalTime>
  <Words>182</Words>
  <Application>Microsoft Office PowerPoint</Application>
  <PresentationFormat>와이드스크린</PresentationFormat>
  <Paragraphs>40</Paragraphs>
  <Slides>8</Slides>
  <Notes>7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16" baseType="lpstr">
      <vt:lpstr>HY견고딕</vt:lpstr>
      <vt:lpstr>HY헤드라인M</vt:lpstr>
      <vt:lpstr>Malgun Gothic Regular</vt:lpstr>
      <vt:lpstr>굴림체</vt:lpstr>
      <vt:lpstr>맑은 고딕</vt:lpstr>
      <vt:lpstr>함초롬바탕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JJS</dc:creator>
  <cp:lastModifiedBy>user</cp:lastModifiedBy>
  <cp:revision>498</cp:revision>
  <cp:lastPrinted>2025-11-19T05:20:42Z</cp:lastPrinted>
  <dcterms:created xsi:type="dcterms:W3CDTF">2022-12-16T03:44:56Z</dcterms:created>
  <dcterms:modified xsi:type="dcterms:W3CDTF">2026-01-06T01:14:17Z</dcterms:modified>
</cp:coreProperties>
</file>