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419" r:id="rId2"/>
    <p:sldId id="434" r:id="rId3"/>
    <p:sldId id="435" r:id="rId4"/>
    <p:sldId id="436" r:id="rId5"/>
    <p:sldId id="437" r:id="rId6"/>
    <p:sldId id="438" r:id="rId7"/>
    <p:sldId id="432" r:id="rId8"/>
    <p:sldId id="433" r:id="rId9"/>
  </p:sldIdLst>
  <p:sldSz cx="12192000" cy="6858000"/>
  <p:notesSz cx="9939338" cy="68072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E1EE"/>
    <a:srgbClr val="FD8F87"/>
    <a:srgbClr val="F6EFDE"/>
    <a:srgbClr val="FAF6EC"/>
    <a:srgbClr val="F1E6C7"/>
    <a:srgbClr val="F58683"/>
    <a:srgbClr val="0000FF"/>
    <a:srgbClr val="9933FF"/>
    <a:srgbClr val="23FD76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311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114" y="17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4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630442" y="4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57A46029-7EDE-4346-A47A-38254771FBBF}" type="datetimeFigureOut">
              <a:rPr lang="ko-KR" altLang="en-US" smtClean="0"/>
              <a:t>2026-04-13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4" y="6466155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630442" y="6466155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4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30442" y="4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4955416C-1421-4DB7-9B8D-E31A5AA0C61B}" type="datetimeFigureOut">
              <a:rPr lang="ko-KR" altLang="en-US" smtClean="0"/>
              <a:t>2026-04-13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927350" y="850900"/>
            <a:ext cx="4086225" cy="22987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304" tIns="44151" rIns="88304" bIns="4415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5045" y="3276368"/>
            <a:ext cx="7951470" cy="2679801"/>
          </a:xfrm>
          <a:prstGeom prst="rect">
            <a:avLst/>
          </a:prstGeom>
        </p:spPr>
        <p:txBody>
          <a:bodyPr vert="horz" lIns="88304" tIns="44151" rIns="88304" bIns="44151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4" y="6466155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30442" y="6466155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17692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78640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182855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79480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84031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13826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88723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55210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2026-04-13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2026-04-13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2026-04-13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2026-04-13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2026-04-13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2026-04-13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2026-04-13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2026-04-13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2026-04-13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2026-04-13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2026-04-13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2026-04-13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1.png"/><Relationship Id="rId7" Type="http://schemas.openxmlformats.org/officeDocument/2006/relationships/image" Target="../media/image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6425672"/>
              </p:ext>
            </p:extLst>
          </p:nvPr>
        </p:nvGraphicFramePr>
        <p:xfrm>
          <a:off x="4927083" y="4739316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 err="1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김혁성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087232" y="2030386"/>
            <a:ext cx="8790915" cy="2616270"/>
          </a:xfrm>
          <a:prstGeom prst="rect">
            <a:avLst/>
          </a:prstGeom>
          <a:solidFill>
            <a:schemeClr val="bg1">
              <a:lumMod val="85000"/>
              <a:alpha val="21000"/>
            </a:schemeClr>
          </a:solidFill>
          <a:ln w="19050"/>
          <a:effec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18000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4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아이들에게 동등한 놀 권리를 보장하십시오</a:t>
            </a:r>
            <a:endParaRPr lang="en-US" altLang="ko-KR" sz="4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en-US" altLang="ko-KR" sz="4000" spc="-300" dirty="0">
                <a:latin typeface="+mn-ea"/>
              </a:rPr>
              <a:t>-</a:t>
            </a:r>
            <a:r>
              <a:rPr lang="ko-KR" altLang="en-US" sz="4000" spc="-300" dirty="0">
                <a:latin typeface="+mn-ea"/>
              </a:rPr>
              <a:t>원주 </a:t>
            </a:r>
            <a:r>
              <a:rPr lang="ko-KR" altLang="en-US" sz="4000" spc="-300" dirty="0" err="1">
                <a:latin typeface="+mn-ea"/>
              </a:rPr>
              <a:t>북부권</a:t>
            </a:r>
            <a:r>
              <a:rPr lang="ko-KR" altLang="en-US" sz="4000" spc="-300" dirty="0">
                <a:latin typeface="+mn-ea"/>
              </a:rPr>
              <a:t> 어린이 시설 확충 촉구</a:t>
            </a:r>
            <a:r>
              <a:rPr lang="en-US" altLang="ko-KR" sz="4000" spc="-300" dirty="0">
                <a:latin typeface="+mn-ea"/>
              </a:rPr>
              <a:t>-</a:t>
            </a: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accent5">
                  <a:lumMod val="7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6D225D38-3540-4E6F-B034-1D7BBDA99FF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168244" y="1483913"/>
            <a:ext cx="2800718" cy="37505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446188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accent5">
                  <a:lumMod val="7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B82F1212-1B3B-49AF-958F-1972398DD8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8656" y="3613927"/>
            <a:ext cx="4081920" cy="306804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6594D7A3-F83A-4CEF-AD59-21DDC6197A4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374" y="1125224"/>
            <a:ext cx="4278125" cy="285208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2558775F-440C-41A4-8EB6-15AB69C043F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6371" y="1086454"/>
            <a:ext cx="4364781" cy="327198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8107FD10-078E-4772-8D14-830B4BC1D86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789" y="4435200"/>
            <a:ext cx="3092261" cy="23191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6C1DFE6A-3567-463F-8AB9-9CC05BA30DF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1039" y="4652996"/>
            <a:ext cx="2698371" cy="18836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B409A03E-353D-4360-81BC-2F5E9CC17A87}"/>
              </a:ext>
            </a:extLst>
          </p:cNvPr>
          <p:cNvSpPr txBox="1"/>
          <p:nvPr/>
        </p:nvSpPr>
        <p:spPr>
          <a:xfrm>
            <a:off x="286507" y="28984"/>
            <a:ext cx="41504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dirty="0">
                <a:latin typeface="HY견고딕" panose="02030600000101010101" pitchFamily="18" charset="-127"/>
                <a:ea typeface="HY견고딕" panose="02030600000101010101" pitchFamily="18" charset="-127"/>
              </a:rPr>
              <a:t>원주시 장난감 도서관</a:t>
            </a:r>
          </a:p>
        </p:txBody>
      </p:sp>
    </p:spTree>
    <p:extLst>
      <p:ext uri="{BB962C8B-B14F-4D97-AF65-F5344CB8AC3E}">
        <p14:creationId xmlns:p14="http://schemas.microsoft.com/office/powerpoint/2010/main" val="31046798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accent5">
                  <a:lumMod val="7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409A03E-353D-4360-81BC-2F5E9CC17A87}"/>
              </a:ext>
            </a:extLst>
          </p:cNvPr>
          <p:cNvSpPr txBox="1"/>
          <p:nvPr/>
        </p:nvSpPr>
        <p:spPr>
          <a:xfrm>
            <a:off x="367860" y="5408979"/>
            <a:ext cx="56557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err="1">
                <a:latin typeface="+mn-ea"/>
              </a:rPr>
              <a:t>무실동</a:t>
            </a:r>
            <a:r>
              <a:rPr lang="ko-KR" altLang="en-US" sz="3200" b="1" dirty="0">
                <a:latin typeface="+mn-ea"/>
              </a:rPr>
              <a:t> </a:t>
            </a:r>
            <a:r>
              <a:rPr lang="ko-KR" altLang="en-US" sz="3200" b="1" dirty="0" err="1">
                <a:latin typeface="+mn-ea"/>
              </a:rPr>
              <a:t>생각자람어린이도서관</a:t>
            </a:r>
            <a:endParaRPr lang="ko-KR" altLang="en-US" sz="3200" b="1" dirty="0">
              <a:latin typeface="+mn-e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95DF1A6C-28BF-4403-BD9C-CD110A485D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970" y="1485238"/>
            <a:ext cx="5474746" cy="365713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173E4A85-7456-4D38-ABE0-A00F6993E49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7700" y="1467127"/>
            <a:ext cx="5485695" cy="365713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F181FE6-14F9-4058-9FCA-41684F8EC011}"/>
              </a:ext>
            </a:extLst>
          </p:cNvPr>
          <p:cNvSpPr txBox="1"/>
          <p:nvPr/>
        </p:nvSpPr>
        <p:spPr>
          <a:xfrm>
            <a:off x="7256001" y="5397521"/>
            <a:ext cx="32015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>
                <a:latin typeface="+mn-ea"/>
              </a:rPr>
              <a:t>혁신도시 </a:t>
            </a:r>
            <a:r>
              <a:rPr lang="ko-KR" altLang="en-US" sz="3200" b="1" dirty="0" err="1">
                <a:latin typeface="+mn-ea"/>
              </a:rPr>
              <a:t>놀비숲</a:t>
            </a:r>
            <a:endParaRPr lang="ko-KR" altLang="en-US" sz="32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1575201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accent5">
                  <a:lumMod val="7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409A03E-353D-4360-81BC-2F5E9CC17A87}"/>
              </a:ext>
            </a:extLst>
          </p:cNvPr>
          <p:cNvSpPr txBox="1"/>
          <p:nvPr/>
        </p:nvSpPr>
        <p:spPr>
          <a:xfrm>
            <a:off x="286507" y="28984"/>
            <a:ext cx="66127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dirty="0">
                <a:latin typeface="HY견고딕" panose="02030600000101010101" pitchFamily="18" charset="-127"/>
                <a:ea typeface="HY견고딕" panose="02030600000101010101" pitchFamily="18" charset="-127"/>
              </a:rPr>
              <a:t>강원도교육청 유아놀이체험장 설립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58E326F4-A9D0-4EE5-8780-8186945D8B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46246" y="960552"/>
            <a:ext cx="5169775" cy="5687433"/>
          </a:xfrm>
          <a:prstGeom prst="rect">
            <a:avLst/>
          </a:prstGeom>
          <a:ln w="25400">
            <a:solidFill>
              <a:schemeClr val="accent1">
                <a:lumMod val="60000"/>
                <a:lumOff val="40000"/>
              </a:schemeClr>
            </a:solidFill>
          </a:ln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275302D-E974-4FF3-897D-16C9B21650CD}"/>
              </a:ext>
            </a:extLst>
          </p:cNvPr>
          <p:cNvSpPr txBox="1"/>
          <p:nvPr/>
        </p:nvSpPr>
        <p:spPr>
          <a:xfrm>
            <a:off x="7547258" y="2140678"/>
            <a:ext cx="4166525" cy="22131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3200" b="1" dirty="0">
                <a:latin typeface="+mn-ea"/>
              </a:rPr>
              <a:t>옛 </a:t>
            </a:r>
            <a:r>
              <a:rPr lang="ko-KR" altLang="en-US" sz="3200" b="1" dirty="0" err="1">
                <a:latin typeface="+mn-ea"/>
              </a:rPr>
              <a:t>지정초</a:t>
            </a:r>
            <a:r>
              <a:rPr lang="ko-KR" altLang="en-US" sz="3200" b="1" dirty="0">
                <a:latin typeface="+mn-ea"/>
              </a:rPr>
              <a:t> </a:t>
            </a:r>
            <a:r>
              <a:rPr lang="ko-KR" altLang="en-US" sz="3200" b="1" dirty="0" err="1">
                <a:latin typeface="+mn-ea"/>
              </a:rPr>
              <a:t>송암분교장</a:t>
            </a:r>
            <a:endParaRPr lang="en-US" altLang="ko-KR" sz="3200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3200" b="1" dirty="0">
                <a:latin typeface="+mn-ea"/>
              </a:rPr>
              <a:t>3,269</a:t>
            </a:r>
            <a:r>
              <a:rPr lang="ko-KR" altLang="en-US" sz="3200" b="1" dirty="0">
                <a:latin typeface="+mn-ea"/>
              </a:rPr>
              <a:t>㎡ </a:t>
            </a:r>
            <a:r>
              <a:rPr lang="en-US" altLang="ko-KR" sz="3200" b="1" dirty="0">
                <a:latin typeface="+mn-ea"/>
              </a:rPr>
              <a:t>2</a:t>
            </a:r>
            <a:r>
              <a:rPr lang="ko-KR" altLang="en-US" sz="3200" b="1" dirty="0">
                <a:latin typeface="+mn-ea"/>
              </a:rPr>
              <a:t>층 규모</a:t>
            </a:r>
            <a:endParaRPr lang="en-US" altLang="ko-KR" sz="3200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3200" b="1" dirty="0" err="1">
                <a:latin typeface="+mn-ea"/>
              </a:rPr>
              <a:t>놀이터</a:t>
            </a:r>
            <a:r>
              <a:rPr lang="ko-KR" altLang="en-US" sz="32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〮</a:t>
            </a:r>
            <a:r>
              <a:rPr lang="ko-KR" altLang="en-US" sz="3200" b="1" dirty="0" err="1">
                <a:latin typeface="+mn-ea"/>
              </a:rPr>
              <a:t>체험장</a:t>
            </a:r>
            <a:r>
              <a:rPr lang="ko-KR" altLang="en-US" sz="3200" b="1" dirty="0">
                <a:latin typeface="+mn-ea"/>
              </a:rPr>
              <a:t> 조성</a:t>
            </a:r>
          </a:p>
        </p:txBody>
      </p:sp>
    </p:spTree>
    <p:extLst>
      <p:ext uri="{BB962C8B-B14F-4D97-AF65-F5344CB8AC3E}">
        <p14:creationId xmlns:p14="http://schemas.microsoft.com/office/powerpoint/2010/main" val="20272860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accent5">
                  <a:lumMod val="7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DFDCDBCB-21D2-429E-9B25-44F7D30BA8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0560" y="960552"/>
            <a:ext cx="7491200" cy="566838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E51B86B-1F69-408A-92F7-1BC683411B25}"/>
              </a:ext>
            </a:extLst>
          </p:cNvPr>
          <p:cNvSpPr txBox="1"/>
          <p:nvPr/>
        </p:nvSpPr>
        <p:spPr>
          <a:xfrm>
            <a:off x="286507" y="28984"/>
            <a:ext cx="55178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dirty="0">
                <a:latin typeface="HY견고딕" panose="02030600000101010101" pitchFamily="18" charset="-127"/>
                <a:ea typeface="HY견고딕" panose="02030600000101010101" pitchFamily="18" charset="-127"/>
              </a:rPr>
              <a:t>어린이 </a:t>
            </a:r>
            <a:r>
              <a:rPr lang="ko-KR" altLang="en-US" sz="32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문화</a:t>
            </a:r>
            <a:r>
              <a:rPr lang="ko-KR" altLang="en-US" sz="32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〮</a:t>
            </a:r>
            <a:r>
              <a:rPr lang="ko-KR" altLang="en-US" sz="32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체육시설</a:t>
            </a:r>
            <a:r>
              <a:rPr lang="ko-KR" altLang="en-US" sz="3200" dirty="0">
                <a:latin typeface="HY견고딕" panose="02030600000101010101" pitchFamily="18" charset="-127"/>
                <a:ea typeface="HY견고딕" panose="02030600000101010101" pitchFamily="18" charset="-127"/>
              </a:rPr>
              <a:t> 분포도</a:t>
            </a:r>
          </a:p>
        </p:txBody>
      </p:sp>
      <p:cxnSp>
        <p:nvCxnSpPr>
          <p:cNvPr id="5" name="직선 화살표 연결선 4">
            <a:extLst>
              <a:ext uri="{FF2B5EF4-FFF2-40B4-BE49-F238E27FC236}">
                <a16:creationId xmlns:a16="http://schemas.microsoft.com/office/drawing/2014/main" id="{BB878A4A-ACA1-45CA-89BA-918206EE8D11}"/>
              </a:ext>
            </a:extLst>
          </p:cNvPr>
          <p:cNvCxnSpPr>
            <a:cxnSpLocks/>
          </p:cNvCxnSpPr>
          <p:nvPr/>
        </p:nvCxnSpPr>
        <p:spPr>
          <a:xfrm flipV="1">
            <a:off x="6132212" y="3639494"/>
            <a:ext cx="3495440" cy="362139"/>
          </a:xfrm>
          <a:prstGeom prst="straightConnector1">
            <a:avLst/>
          </a:prstGeom>
          <a:ln>
            <a:solidFill>
              <a:schemeClr val="accent1">
                <a:lumMod val="50000"/>
              </a:schemeClr>
            </a:solidFill>
            <a:headEnd type="oval" w="lg" len="lg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BA6417C7-4C5F-4477-ABF2-2FED9AAE8BAB}"/>
              </a:ext>
            </a:extLst>
          </p:cNvPr>
          <p:cNvSpPr txBox="1"/>
          <p:nvPr/>
        </p:nvSpPr>
        <p:spPr>
          <a:xfrm>
            <a:off x="9823010" y="3168713"/>
            <a:ext cx="1210588" cy="7078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ko-KR" altLang="en-US" sz="2000" b="1" dirty="0"/>
              <a:t>혁신도시</a:t>
            </a:r>
            <a:endParaRPr lang="en-US" altLang="ko-KR" sz="2000" b="1" dirty="0"/>
          </a:p>
          <a:p>
            <a:r>
              <a:rPr lang="ko-KR" altLang="en-US" sz="2000" b="1" dirty="0" err="1"/>
              <a:t>놀비숲</a:t>
            </a:r>
            <a:endParaRPr lang="ko-KR" altLang="en-US" sz="2000" b="1" dirty="0"/>
          </a:p>
        </p:txBody>
      </p:sp>
      <p:cxnSp>
        <p:nvCxnSpPr>
          <p:cNvPr id="14" name="직선 화살표 연결선 13">
            <a:extLst>
              <a:ext uri="{FF2B5EF4-FFF2-40B4-BE49-F238E27FC236}">
                <a16:creationId xmlns:a16="http://schemas.microsoft.com/office/drawing/2014/main" id="{FC69B15A-8279-4511-AFB3-A483CA4C72AA}"/>
              </a:ext>
            </a:extLst>
          </p:cNvPr>
          <p:cNvCxnSpPr>
            <a:cxnSpLocks/>
          </p:cNvCxnSpPr>
          <p:nvPr/>
        </p:nvCxnSpPr>
        <p:spPr>
          <a:xfrm flipH="1" flipV="1">
            <a:off x="3159659" y="3639494"/>
            <a:ext cx="2453488" cy="77383"/>
          </a:xfrm>
          <a:prstGeom prst="straightConnector1">
            <a:avLst/>
          </a:prstGeom>
          <a:ln>
            <a:solidFill>
              <a:schemeClr val="accent1">
                <a:lumMod val="50000"/>
              </a:schemeClr>
            </a:solidFill>
            <a:headEnd type="oval" w="lg" len="lg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33EF5B9F-EBE2-485D-9E6C-AC4275F205BF}"/>
              </a:ext>
            </a:extLst>
          </p:cNvPr>
          <p:cNvSpPr txBox="1"/>
          <p:nvPr/>
        </p:nvSpPr>
        <p:spPr>
          <a:xfrm>
            <a:off x="293039" y="3157942"/>
            <a:ext cx="2749471" cy="7078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ko-KR" altLang="en-US" sz="2000" b="1" dirty="0" err="1"/>
              <a:t>무실동</a:t>
            </a:r>
            <a:endParaRPr lang="en-US" altLang="ko-KR" sz="2000" b="1" dirty="0"/>
          </a:p>
          <a:p>
            <a:r>
              <a:rPr lang="ko-KR" altLang="en-US" sz="2000" b="1" dirty="0" err="1"/>
              <a:t>생각자람어린이도서관</a:t>
            </a:r>
            <a:endParaRPr lang="ko-KR" altLang="en-US" sz="2000" b="1" dirty="0"/>
          </a:p>
        </p:txBody>
      </p:sp>
      <p:cxnSp>
        <p:nvCxnSpPr>
          <p:cNvPr id="20" name="직선 화살표 연결선 19">
            <a:extLst>
              <a:ext uri="{FF2B5EF4-FFF2-40B4-BE49-F238E27FC236}">
                <a16:creationId xmlns:a16="http://schemas.microsoft.com/office/drawing/2014/main" id="{427CCF71-23F1-4366-8927-70F416BF42EE}"/>
              </a:ext>
            </a:extLst>
          </p:cNvPr>
          <p:cNvCxnSpPr>
            <a:cxnSpLocks/>
          </p:cNvCxnSpPr>
          <p:nvPr/>
        </p:nvCxnSpPr>
        <p:spPr>
          <a:xfrm flipH="1" flipV="1">
            <a:off x="2761307" y="2261332"/>
            <a:ext cx="2089840" cy="670651"/>
          </a:xfrm>
          <a:prstGeom prst="straightConnector1">
            <a:avLst/>
          </a:prstGeom>
          <a:ln>
            <a:solidFill>
              <a:schemeClr val="accent1">
                <a:lumMod val="50000"/>
              </a:schemeClr>
            </a:solidFill>
            <a:headEnd type="oval" w="lg" len="lg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73A2486A-544F-4285-A59B-14C9E3FC73CF}"/>
              </a:ext>
            </a:extLst>
          </p:cNvPr>
          <p:cNvSpPr txBox="1"/>
          <p:nvPr/>
        </p:nvSpPr>
        <p:spPr>
          <a:xfrm>
            <a:off x="283986" y="1376140"/>
            <a:ext cx="2675732" cy="7078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ko-KR" altLang="en-US" sz="2000" b="1" dirty="0" err="1"/>
              <a:t>지정면</a:t>
            </a:r>
            <a:endParaRPr lang="en-US" altLang="ko-KR" sz="2000" b="1" dirty="0"/>
          </a:p>
          <a:p>
            <a:r>
              <a:rPr lang="ko-KR" altLang="en-US" sz="2000" b="1" dirty="0">
                <a:latin typeface="+mn-ea"/>
              </a:rPr>
              <a:t>유아놀이체험장</a:t>
            </a:r>
            <a:r>
              <a:rPr lang="en-US" altLang="ko-KR" sz="2000" b="1" dirty="0">
                <a:latin typeface="+mn-ea"/>
              </a:rPr>
              <a:t>(</a:t>
            </a:r>
            <a:r>
              <a:rPr lang="ko-KR" altLang="en-US" sz="2000" b="1" dirty="0">
                <a:latin typeface="+mn-ea"/>
              </a:rPr>
              <a:t>예정</a:t>
            </a:r>
            <a:r>
              <a:rPr lang="en-US" altLang="ko-KR" sz="2000" b="1" dirty="0">
                <a:latin typeface="+mn-ea"/>
              </a:rPr>
              <a:t>)</a:t>
            </a:r>
            <a:endParaRPr lang="ko-KR" altLang="en-US" sz="2000" b="1" dirty="0">
              <a:latin typeface="+mn-ea"/>
            </a:endParaRPr>
          </a:p>
        </p:txBody>
      </p:sp>
      <p:cxnSp>
        <p:nvCxnSpPr>
          <p:cNvPr id="23" name="직선 화살표 연결선 22">
            <a:extLst>
              <a:ext uri="{FF2B5EF4-FFF2-40B4-BE49-F238E27FC236}">
                <a16:creationId xmlns:a16="http://schemas.microsoft.com/office/drawing/2014/main" id="{8ED0A348-0807-4FCC-840C-4D1DC8FCDF6D}"/>
              </a:ext>
            </a:extLst>
          </p:cNvPr>
          <p:cNvCxnSpPr>
            <a:cxnSpLocks/>
          </p:cNvCxnSpPr>
          <p:nvPr/>
        </p:nvCxnSpPr>
        <p:spPr>
          <a:xfrm flipV="1">
            <a:off x="5814105" y="2725093"/>
            <a:ext cx="2352121" cy="891333"/>
          </a:xfrm>
          <a:prstGeom prst="straightConnector1">
            <a:avLst/>
          </a:prstGeom>
          <a:ln>
            <a:solidFill>
              <a:schemeClr val="accent1">
                <a:lumMod val="50000"/>
              </a:schemeClr>
            </a:solidFill>
            <a:headEnd type="oval" w="lg" len="lg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C189E7A6-3FDD-42C7-A380-84D3F2D65BD0}"/>
              </a:ext>
            </a:extLst>
          </p:cNvPr>
          <p:cNvSpPr txBox="1"/>
          <p:nvPr/>
        </p:nvSpPr>
        <p:spPr>
          <a:xfrm>
            <a:off x="8309572" y="2084026"/>
            <a:ext cx="2492990" cy="7078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ko-KR" altLang="en-US" sz="2000" b="1" dirty="0"/>
              <a:t>명륜동</a:t>
            </a:r>
            <a:endParaRPr lang="en-US" altLang="ko-KR" sz="2000" b="1" dirty="0"/>
          </a:p>
          <a:p>
            <a:r>
              <a:rPr lang="ko-KR" altLang="en-US" sz="2000" b="1" dirty="0" err="1"/>
              <a:t>보물섬장난감도서관</a:t>
            </a:r>
            <a:endParaRPr lang="ko-KR" altLang="en-US" sz="2000" b="1" dirty="0"/>
          </a:p>
        </p:txBody>
      </p:sp>
      <p:cxnSp>
        <p:nvCxnSpPr>
          <p:cNvPr id="25" name="직선 화살표 연결선 24">
            <a:extLst>
              <a:ext uri="{FF2B5EF4-FFF2-40B4-BE49-F238E27FC236}">
                <a16:creationId xmlns:a16="http://schemas.microsoft.com/office/drawing/2014/main" id="{1B4F80CE-193E-4989-A8BF-E5A5BC9F8D45}"/>
              </a:ext>
            </a:extLst>
          </p:cNvPr>
          <p:cNvCxnSpPr>
            <a:cxnSpLocks/>
          </p:cNvCxnSpPr>
          <p:nvPr/>
        </p:nvCxnSpPr>
        <p:spPr>
          <a:xfrm>
            <a:off x="5961306" y="3754897"/>
            <a:ext cx="511510" cy="2142551"/>
          </a:xfrm>
          <a:prstGeom prst="straightConnector1">
            <a:avLst/>
          </a:prstGeom>
          <a:ln>
            <a:solidFill>
              <a:schemeClr val="accent1">
                <a:lumMod val="50000"/>
              </a:schemeClr>
            </a:solidFill>
            <a:headEnd type="oval" w="lg" len="lg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97F2AEEE-FCD6-410D-BA78-150889612D38}"/>
              </a:ext>
            </a:extLst>
          </p:cNvPr>
          <p:cNvSpPr txBox="1"/>
          <p:nvPr/>
        </p:nvSpPr>
        <p:spPr>
          <a:xfrm>
            <a:off x="6590677" y="5782665"/>
            <a:ext cx="2236510" cy="7078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ko-KR" altLang="en-US" sz="2000" b="1" dirty="0" err="1"/>
              <a:t>단구동</a:t>
            </a:r>
            <a:endParaRPr lang="en-US" altLang="ko-KR" sz="2000" b="1" dirty="0"/>
          </a:p>
          <a:p>
            <a:r>
              <a:rPr lang="ko-KR" altLang="en-US" sz="2000" b="1" dirty="0" err="1"/>
              <a:t>늘품장난감도서관</a:t>
            </a:r>
            <a:endParaRPr lang="ko-KR" altLang="en-US" sz="2000" b="1" dirty="0"/>
          </a:p>
        </p:txBody>
      </p:sp>
      <p:cxnSp>
        <p:nvCxnSpPr>
          <p:cNvPr id="28" name="직선 화살표 연결선 27">
            <a:extLst>
              <a:ext uri="{FF2B5EF4-FFF2-40B4-BE49-F238E27FC236}">
                <a16:creationId xmlns:a16="http://schemas.microsoft.com/office/drawing/2014/main" id="{1D213786-8BD1-4F8B-BBA2-2C8F402388E7}"/>
              </a:ext>
            </a:extLst>
          </p:cNvPr>
          <p:cNvCxnSpPr>
            <a:cxnSpLocks/>
          </p:cNvCxnSpPr>
          <p:nvPr/>
        </p:nvCxnSpPr>
        <p:spPr>
          <a:xfrm flipH="1">
            <a:off x="2342362" y="4003402"/>
            <a:ext cx="2044041" cy="822770"/>
          </a:xfrm>
          <a:prstGeom prst="straightConnector1">
            <a:avLst/>
          </a:prstGeom>
          <a:ln>
            <a:solidFill>
              <a:schemeClr val="accent1">
                <a:lumMod val="50000"/>
              </a:schemeClr>
            </a:solidFill>
            <a:headEnd type="oval" w="lg" len="lg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37183B31-075F-4D1A-B95C-47F2449213BA}"/>
              </a:ext>
            </a:extLst>
          </p:cNvPr>
          <p:cNvSpPr txBox="1"/>
          <p:nvPr/>
        </p:nvSpPr>
        <p:spPr>
          <a:xfrm>
            <a:off x="810572" y="4975614"/>
            <a:ext cx="2236510" cy="7078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ko-KR" altLang="en-US" sz="2000" b="1" dirty="0" err="1"/>
              <a:t>문막읍</a:t>
            </a:r>
            <a:endParaRPr lang="en-US" altLang="ko-KR" sz="2000" b="1" dirty="0"/>
          </a:p>
          <a:p>
            <a:r>
              <a:rPr lang="ko-KR" altLang="en-US" sz="2000" b="1" dirty="0" err="1"/>
              <a:t>문막장난감도서관</a:t>
            </a:r>
            <a:endParaRPr lang="ko-KR" altLang="en-US" sz="2000" b="1" dirty="0"/>
          </a:p>
        </p:txBody>
      </p:sp>
      <p:sp>
        <p:nvSpPr>
          <p:cNvPr id="32" name="타원 31">
            <a:extLst>
              <a:ext uri="{FF2B5EF4-FFF2-40B4-BE49-F238E27FC236}">
                <a16:creationId xmlns:a16="http://schemas.microsoft.com/office/drawing/2014/main" id="{69EC47EA-B58F-489D-AA88-EED4EF6114DC}"/>
              </a:ext>
            </a:extLst>
          </p:cNvPr>
          <p:cNvSpPr/>
          <p:nvPr/>
        </p:nvSpPr>
        <p:spPr>
          <a:xfrm>
            <a:off x="5404668" y="2647861"/>
            <a:ext cx="1312752" cy="707886"/>
          </a:xfrm>
          <a:prstGeom prst="ellipse">
            <a:avLst/>
          </a:prstGeom>
          <a:solidFill>
            <a:srgbClr val="F3E1EE">
              <a:alpha val="68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solidFill>
                  <a:srgbClr val="FF0000"/>
                </a:solidFill>
              </a:rPr>
              <a:t>？</a:t>
            </a:r>
          </a:p>
        </p:txBody>
      </p:sp>
    </p:spTree>
    <p:extLst>
      <p:ext uri="{BB962C8B-B14F-4D97-AF65-F5344CB8AC3E}">
        <p14:creationId xmlns:p14="http://schemas.microsoft.com/office/powerpoint/2010/main" val="8414852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2B4532A-CEC4-40A4-9CD1-D10AEBAB1B93}"/>
              </a:ext>
            </a:extLst>
          </p:cNvPr>
          <p:cNvSpPr txBox="1"/>
          <p:nvPr/>
        </p:nvSpPr>
        <p:spPr>
          <a:xfrm>
            <a:off x="356400" y="94175"/>
            <a:ext cx="62007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북부권</a:t>
            </a:r>
            <a:r>
              <a:rPr lang="ko-KR" altLang="en-US" sz="3200" dirty="0">
                <a:latin typeface="HY견고딕" panose="02030600000101010101" pitchFamily="18" charset="-127"/>
                <a:ea typeface="HY견고딕" panose="02030600000101010101" pitchFamily="18" charset="-127"/>
              </a:rPr>
              <a:t> 어린이 놀 권리 보장 촉구</a:t>
            </a:r>
          </a:p>
        </p:txBody>
      </p:sp>
      <p:sp>
        <p:nvSpPr>
          <p:cNvPr id="2" name="사각형: 둥근 대각선 방향 모서리 1">
            <a:extLst>
              <a:ext uri="{FF2B5EF4-FFF2-40B4-BE49-F238E27FC236}">
                <a16:creationId xmlns:a16="http://schemas.microsoft.com/office/drawing/2014/main" id="{FBE95E7E-C91B-40D1-8FAD-D15E2A6A67D1}"/>
              </a:ext>
            </a:extLst>
          </p:cNvPr>
          <p:cNvSpPr/>
          <p:nvPr/>
        </p:nvSpPr>
        <p:spPr>
          <a:xfrm>
            <a:off x="873199" y="1635369"/>
            <a:ext cx="10427677" cy="1793631"/>
          </a:xfrm>
          <a:prstGeom prst="round2DiagRect">
            <a:avLst/>
          </a:prstGeom>
          <a:solidFill>
            <a:srgbClr val="F6EFDE"/>
          </a:solidFill>
          <a:ln w="254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800" b="1" dirty="0">
                <a:solidFill>
                  <a:schemeClr val="tx1"/>
                </a:solidFill>
              </a:rPr>
              <a:t>어린이 </a:t>
            </a:r>
            <a:r>
              <a:rPr lang="ko-KR" altLang="en-US" sz="2800" b="1" dirty="0" err="1">
                <a:solidFill>
                  <a:schemeClr val="tx1"/>
                </a:solidFill>
              </a:rPr>
              <a:t>문화</a:t>
            </a:r>
            <a:r>
              <a:rPr lang="ko-KR" altLang="en-US" sz="2800" b="1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〮</a:t>
            </a:r>
            <a:r>
              <a:rPr lang="ko-KR" altLang="en-US" sz="2800" b="1" dirty="0" err="1">
                <a:solidFill>
                  <a:schemeClr val="tx1"/>
                </a:solidFill>
              </a:rPr>
              <a:t>체육시설</a:t>
            </a:r>
            <a:r>
              <a:rPr lang="ko-KR" altLang="en-US" sz="2800" b="1" dirty="0">
                <a:solidFill>
                  <a:schemeClr val="tx1"/>
                </a:solidFill>
              </a:rPr>
              <a:t> 균형 배분원칙 수립</a:t>
            </a:r>
            <a:endParaRPr lang="ko-KR" altLang="en-US" sz="2400" dirty="0">
              <a:solidFill>
                <a:schemeClr val="tx1"/>
              </a:solidFill>
            </a:endParaRPr>
          </a:p>
        </p:txBody>
      </p:sp>
      <p:sp>
        <p:nvSpPr>
          <p:cNvPr id="7" name="사각형: 둥근 대각선 방향 모서리 6">
            <a:extLst>
              <a:ext uri="{FF2B5EF4-FFF2-40B4-BE49-F238E27FC236}">
                <a16:creationId xmlns:a16="http://schemas.microsoft.com/office/drawing/2014/main" id="{52A382F6-EE8A-4E07-9AAE-49EB4E54CA49}"/>
              </a:ext>
            </a:extLst>
          </p:cNvPr>
          <p:cNvSpPr/>
          <p:nvPr/>
        </p:nvSpPr>
        <p:spPr>
          <a:xfrm>
            <a:off x="873198" y="3915333"/>
            <a:ext cx="10427677" cy="1793631"/>
          </a:xfrm>
          <a:prstGeom prst="round2DiagRect">
            <a:avLst/>
          </a:prstGeom>
          <a:solidFill>
            <a:srgbClr val="F6EFDE"/>
          </a:solidFill>
          <a:ln w="254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800" b="1" dirty="0">
                <a:solidFill>
                  <a:schemeClr val="tx1"/>
                </a:solidFill>
              </a:rPr>
              <a:t>균형 배분원칙에 입각한 시설확충 계획 수립 및 사업추진</a:t>
            </a:r>
            <a:endParaRPr lang="ko-KR" altLang="en-US" sz="2800" dirty="0">
              <a:solidFill>
                <a:schemeClr val="tx1"/>
              </a:solidFill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8FECA7C4-63A5-414C-A3A8-6D51981EE91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accent5">
                  <a:lumMod val="7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53027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4927083" y="4739316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 err="1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김혁성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087232" y="2030386"/>
            <a:ext cx="8790915" cy="2616270"/>
          </a:xfrm>
          <a:prstGeom prst="rect">
            <a:avLst/>
          </a:prstGeom>
          <a:solidFill>
            <a:schemeClr val="bg1">
              <a:lumMod val="85000"/>
              <a:alpha val="21000"/>
            </a:schemeClr>
          </a:solidFill>
          <a:ln w="19050"/>
          <a:effec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18000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4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아이들에게 동등한 놀 권리를 보장하십시오</a:t>
            </a:r>
            <a:endParaRPr lang="en-US" altLang="ko-KR" sz="4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en-US" altLang="ko-KR" sz="4000" spc="-300" dirty="0">
                <a:latin typeface="+mn-ea"/>
              </a:rPr>
              <a:t>-</a:t>
            </a:r>
            <a:r>
              <a:rPr lang="ko-KR" altLang="en-US" sz="4000" spc="-300" dirty="0">
                <a:latin typeface="+mn-ea"/>
              </a:rPr>
              <a:t>원주 </a:t>
            </a:r>
            <a:r>
              <a:rPr lang="ko-KR" altLang="en-US" sz="4000" spc="-300" dirty="0" err="1">
                <a:latin typeface="+mn-ea"/>
              </a:rPr>
              <a:t>북부권</a:t>
            </a:r>
            <a:r>
              <a:rPr lang="ko-KR" altLang="en-US" sz="4000" spc="-300" dirty="0">
                <a:latin typeface="+mn-ea"/>
              </a:rPr>
              <a:t> 어린이 시설 확충 촉구</a:t>
            </a:r>
            <a:r>
              <a:rPr lang="en-US" altLang="ko-KR" sz="4000" spc="-300" dirty="0">
                <a:latin typeface="+mn-ea"/>
              </a:rPr>
              <a:t>-</a:t>
            </a: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accent5">
                  <a:lumMod val="7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6D225D38-3540-4E6F-B034-1D7BBDA99FF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168244" y="1483913"/>
            <a:ext cx="2800718" cy="37505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053760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4927083" y="4739316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 err="1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김혁성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accent5">
                  <a:lumMod val="7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6D225D38-3540-4E6F-B034-1D7BBDA99FF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168244" y="1483913"/>
            <a:ext cx="2800718" cy="37505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D01BB769-0C7D-4312-B1C2-5E0B5C4D7EE2}"/>
              </a:ext>
            </a:extLst>
          </p:cNvPr>
          <p:cNvSpPr/>
          <p:nvPr/>
        </p:nvSpPr>
        <p:spPr>
          <a:xfrm>
            <a:off x="3346600" y="2470038"/>
            <a:ext cx="850830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5400" dirty="0">
                <a:latin typeface="HY견고딕" panose="02030600000101010101" pitchFamily="18" charset="-127"/>
                <a:ea typeface="HY견고딕" panose="02030600000101010101" pitchFamily="18" charset="-127"/>
              </a:rPr>
              <a:t>감사합니다</a:t>
            </a:r>
            <a:r>
              <a:rPr lang="en-US" altLang="ko-KR" sz="5400" dirty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683137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8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8447</TotalTime>
  <Words>126</Words>
  <Application>Microsoft Office PowerPoint</Application>
  <PresentationFormat>와이드스크린</PresentationFormat>
  <Paragraphs>51</Paragraphs>
  <Slides>8</Slides>
  <Notes>8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4" baseType="lpstr">
      <vt:lpstr>HY견고딕</vt:lpstr>
      <vt:lpstr>HY헤드라인M</vt:lpstr>
      <vt:lpstr>맑은 고딕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user</cp:lastModifiedBy>
  <cp:revision>419</cp:revision>
  <cp:lastPrinted>2026-03-13T06:52:19Z</cp:lastPrinted>
  <dcterms:created xsi:type="dcterms:W3CDTF">2022-12-16T03:44:56Z</dcterms:created>
  <dcterms:modified xsi:type="dcterms:W3CDTF">2026-04-13T06:31:18Z</dcterms:modified>
</cp:coreProperties>
</file>