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</p:sldMasterIdLst>
  <p:notesMasterIdLst>
    <p:notesMasterId r:id="rId9"/>
  </p:notesMasterIdLst>
  <p:sldIdLst>
    <p:sldId id="303" r:id="rId2"/>
    <p:sldId id="311" r:id="rId3"/>
    <p:sldId id="315" r:id="rId4"/>
    <p:sldId id="316" r:id="rId5"/>
    <p:sldId id="313" r:id="rId6"/>
    <p:sldId id="309" r:id="rId7"/>
    <p:sldId id="317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5349" autoAdjust="0"/>
  </p:normalViewPr>
  <p:slideViewPr>
    <p:cSldViewPr snapToGrid="0">
      <p:cViewPr varScale="1">
        <p:scale>
          <a:sx n="110" d="100"/>
          <a:sy n="110" d="100"/>
        </p:scale>
        <p:origin x="534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7FC8392B-C58F-438B-84F0-D64BE9E13D5F}" type="datetime1">
              <a:rPr lang="ko-KR" altLang="en-US"/>
              <a:pPr lvl="0">
                <a:defRPr/>
              </a:pPr>
              <a:t>2025-11-20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325E1E62-8245-4383-923D-0EBCCEDDC0F2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6565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9636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1418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2025-11-20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Autofit/>
          </a:bodyPr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행정복지위원회</a:t>
            </a:r>
            <a:endParaRPr lang="en-US" altLang="ko-KR" sz="28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권 아 </a:t>
            </a:r>
            <a:r>
              <a:rPr lang="ko-KR" altLang="en-US" sz="2800" b="1" dirty="0" err="1">
                <a:solidFill>
                  <a:schemeClr val="tx1"/>
                </a:solidFill>
                <a:latin typeface="+mj-ea"/>
                <a:ea typeface="+mj-ea"/>
              </a:rPr>
              <a:t>름</a:t>
            </a:r>
            <a:endParaRPr lang="ko-KR" altLang="en-US" sz="2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86119" y="1086928"/>
            <a:ext cx="9753600" cy="3269412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ko-KR" altLang="en-US" sz="6000" b="1" spc="0" dirty="0">
                <a:solidFill>
                  <a:srgbClr val="002060"/>
                </a:solidFill>
                <a:latin typeface="+mj-ea"/>
              </a:rPr>
              <a:t>누구나 함께 일할 수 있는 </a:t>
            </a:r>
            <a:r>
              <a:rPr lang="en-US" altLang="ko-KR" sz="6000" b="1" spc="0" dirty="0">
                <a:solidFill>
                  <a:srgbClr val="002060"/>
                </a:solidFill>
                <a:latin typeface="+mj-ea"/>
              </a:rPr>
              <a:t/>
            </a:r>
            <a:br>
              <a:rPr lang="en-US" altLang="ko-KR" sz="6000" b="1" spc="0" dirty="0">
                <a:solidFill>
                  <a:srgbClr val="002060"/>
                </a:solidFill>
                <a:latin typeface="+mj-ea"/>
              </a:rPr>
            </a:br>
            <a:r>
              <a:rPr lang="ko-KR" altLang="en-US" sz="6000" b="1" spc="0" dirty="0">
                <a:solidFill>
                  <a:srgbClr val="002060"/>
                </a:solidFill>
                <a:latin typeface="+mj-ea"/>
              </a:rPr>
              <a:t>원주를 위한 제언</a:t>
            </a:r>
            <a:r>
              <a:rPr lang="en-US" altLang="ko-KR" sz="6000" b="1" spc="0" dirty="0">
                <a:solidFill>
                  <a:srgbClr val="002060"/>
                </a:solidFill>
                <a:latin typeface="+mj-ea"/>
              </a:rPr>
              <a:t/>
            </a:r>
            <a:br>
              <a:rPr lang="en-US" altLang="ko-KR" sz="6000" b="1" spc="0" dirty="0">
                <a:solidFill>
                  <a:srgbClr val="002060"/>
                </a:solidFill>
                <a:latin typeface="+mj-ea"/>
              </a:rPr>
            </a:br>
            <a:r>
              <a:rPr lang="en-US" altLang="ko-KR" sz="1800" b="1" spc="0" dirty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5400" b="1" spc="0" dirty="0">
                <a:solidFill>
                  <a:srgbClr val="002060"/>
                </a:solidFill>
                <a:latin typeface="+mj-ea"/>
              </a:rPr>
              <a:t/>
            </a:r>
            <a:br>
              <a:rPr lang="en-US" altLang="ko-KR" sz="5400" b="1" spc="0" dirty="0">
                <a:solidFill>
                  <a:srgbClr val="002060"/>
                </a:solidFill>
                <a:latin typeface="+mj-ea"/>
              </a:rPr>
            </a:br>
            <a:r>
              <a:rPr lang="en-US" altLang="ko-KR" sz="4400" b="1" spc="0" dirty="0">
                <a:solidFill>
                  <a:schemeClr val="accent2"/>
                </a:solidFill>
                <a:latin typeface="+mj-ea"/>
              </a:rPr>
              <a:t>-</a:t>
            </a:r>
            <a:r>
              <a:rPr lang="ko-KR" altLang="en-US" sz="4400" b="1" spc="0" dirty="0">
                <a:solidFill>
                  <a:schemeClr val="accent2"/>
                </a:solidFill>
                <a:latin typeface="+mj-ea"/>
              </a:rPr>
              <a:t>장애인 의무고용에 대하여</a:t>
            </a:r>
            <a:r>
              <a:rPr lang="en-US" altLang="ko-KR" sz="4400" b="1" spc="0" dirty="0">
                <a:solidFill>
                  <a:schemeClr val="accent2"/>
                </a:solidFill>
                <a:latin typeface="+mj-ea"/>
              </a:rPr>
              <a:t>-</a:t>
            </a:r>
            <a:endParaRPr lang="ko-KR" altLang="en-US" sz="6000" b="1" spc="0" dirty="0">
              <a:solidFill>
                <a:schemeClr val="accent2"/>
              </a:solidFill>
              <a:latin typeface="+mj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179567" y="201575"/>
            <a:ext cx="5127915" cy="488403"/>
            <a:chOff x="1078320" y="2246497"/>
            <a:chExt cx="7857286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408823" y="2352559"/>
              <a:ext cx="7526783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+mj-ea"/>
                  <a:ea typeface="+mj-ea"/>
                </a:rPr>
                <a:t>제261회 </a:t>
              </a:r>
              <a:r>
                <a:rPr lang="en-US" altLang="ko-KR" sz="1400" b="1" dirty="0" err="1">
                  <a:latin typeface="+mj-ea"/>
                  <a:ea typeface="+mj-ea"/>
                </a:rPr>
                <a:t>원주시의회</a:t>
              </a:r>
              <a:r>
                <a:rPr lang="en-US" altLang="ko-KR" sz="1400" b="1" dirty="0">
                  <a:latin typeface="+mj-ea"/>
                  <a:ea typeface="+mj-ea"/>
                </a:rPr>
                <a:t> </a:t>
              </a:r>
              <a:r>
                <a:rPr lang="ko-KR" altLang="en-US" sz="1400" b="1" dirty="0">
                  <a:latin typeface="+mj-ea"/>
                  <a:ea typeface="+mj-ea"/>
                </a:rPr>
                <a:t>임시회</a:t>
              </a:r>
              <a:r>
                <a:rPr lang="en-US" altLang="ko-KR" sz="1400" b="1" dirty="0">
                  <a:latin typeface="+mj-ea"/>
                  <a:ea typeface="+mj-ea"/>
                </a:rPr>
                <a:t> 제1차 </a:t>
              </a:r>
              <a:r>
                <a:rPr lang="en-US" altLang="ko-KR" sz="1400" b="1" dirty="0" err="1">
                  <a:latin typeface="+mj-ea"/>
                  <a:ea typeface="+mj-ea"/>
                </a:rPr>
                <a:t>본회의</a:t>
              </a:r>
              <a:r>
                <a:rPr lang="en-US" altLang="ko-KR" sz="1400" b="1" dirty="0">
                  <a:latin typeface="+mj-ea"/>
                  <a:ea typeface="+mj-ea"/>
                </a:rPr>
                <a:t> 5</a:t>
              </a:r>
              <a:r>
                <a:rPr lang="ko-KR" altLang="en-US" sz="1400" b="1" dirty="0">
                  <a:latin typeface="+mj-ea"/>
                  <a:ea typeface="+mj-ea"/>
                </a:rPr>
                <a:t>분 자유발언</a:t>
              </a:r>
              <a:endParaRPr lang="en-US" altLang="ko-KR" sz="1400" b="1" dirty="0">
                <a:latin typeface="+mj-ea"/>
                <a:ea typeface="+mj-ea"/>
              </a:endParaRP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785247" y="3129094"/>
            <a:ext cx="2325972" cy="3185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93478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xmlns="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:a16="http://schemas.microsoft.com/office/drawing/2014/main" xmlns="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xmlns="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93069" y="81243"/>
            <a:ext cx="10131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3200" b="1" spc="-150" dirty="0">
                <a:solidFill>
                  <a:srgbClr val="FF0000"/>
                </a:solidFill>
                <a:latin typeface="+mj-ea"/>
                <a:ea typeface="+mj-ea"/>
              </a:rPr>
              <a:t>장애인 의무고용률 </a:t>
            </a:r>
            <a:r>
              <a:rPr lang="ko-KR" altLang="en-US" sz="3200" b="1" spc="-150" dirty="0">
                <a:solidFill>
                  <a:schemeClr val="dk1"/>
                </a:solidFill>
                <a:latin typeface="+mj-ea"/>
                <a:ea typeface="+mj-ea"/>
              </a:rPr>
              <a:t> 민간 </a:t>
            </a:r>
            <a:r>
              <a:rPr lang="en-US" altLang="ko-KR" sz="3200" b="1" spc="-150" dirty="0">
                <a:latin typeface="+mj-ea"/>
                <a:ea typeface="+mj-ea"/>
              </a:rPr>
              <a:t>25</a:t>
            </a:r>
            <a:r>
              <a:rPr lang="ko-KR" altLang="en-US" sz="3200" b="1" spc="-150" dirty="0">
                <a:latin typeface="+mj-ea"/>
                <a:ea typeface="+mj-ea"/>
              </a:rPr>
              <a:t>년 </a:t>
            </a:r>
            <a:r>
              <a:rPr lang="en-US" altLang="ko-KR" sz="3200" b="1" spc="-150" dirty="0">
                <a:latin typeface="+mj-ea"/>
                <a:ea typeface="+mj-ea"/>
              </a:rPr>
              <a:t>3.1%</a:t>
            </a:r>
            <a:r>
              <a:rPr lang="ko-KR" altLang="en-US" sz="3200" b="1" spc="-150" dirty="0">
                <a:latin typeface="+mj-ea"/>
                <a:ea typeface="+mj-ea"/>
              </a:rPr>
              <a:t> → </a:t>
            </a:r>
            <a:r>
              <a:rPr lang="en-US" altLang="ko-KR" sz="3200" b="1" spc="-150" dirty="0">
                <a:latin typeface="+mj-ea"/>
                <a:ea typeface="+mj-ea"/>
              </a:rPr>
              <a:t>29</a:t>
            </a:r>
            <a:r>
              <a:rPr lang="ko-KR" altLang="en-US" sz="3200" b="1" spc="-150" dirty="0">
                <a:latin typeface="+mj-ea"/>
                <a:ea typeface="+mj-ea"/>
              </a:rPr>
              <a:t>년 </a:t>
            </a:r>
            <a:r>
              <a:rPr lang="en-US" altLang="ko-KR" sz="3200" b="1" spc="-150" dirty="0">
                <a:solidFill>
                  <a:srgbClr val="FF0000"/>
                </a:solidFill>
                <a:latin typeface="+mj-ea"/>
                <a:ea typeface="+mj-ea"/>
              </a:rPr>
              <a:t>3.5%</a:t>
            </a:r>
            <a:r>
              <a:rPr lang="ko-KR" altLang="en-US" sz="3200" b="1" spc="-150" dirty="0">
                <a:solidFill>
                  <a:srgbClr val="FF0000"/>
                </a:solidFill>
                <a:latin typeface="+mj-ea"/>
                <a:ea typeface="+mj-ea"/>
              </a:rPr>
              <a:t> 상향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43805" y="6040764"/>
            <a:ext cx="193717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000" dirty="0"/>
              <a:t>&lt;</a:t>
            </a:r>
            <a:r>
              <a:rPr lang="ko-KR" altLang="en-US" sz="1000" dirty="0"/>
              <a:t>출처</a:t>
            </a:r>
            <a:r>
              <a:rPr lang="en-US" altLang="ko-KR" sz="1000" dirty="0"/>
              <a:t>: KBS NEWS&gt;</a:t>
            </a:r>
            <a:endParaRPr lang="ko-KR" altLang="en-US" sz="1000" dirty="0"/>
          </a:p>
        </p:txBody>
      </p:sp>
      <p:grpSp>
        <p:nvGrpSpPr>
          <p:cNvPr id="27" name="그룹 26"/>
          <p:cNvGrpSpPr/>
          <p:nvPr/>
        </p:nvGrpSpPr>
        <p:grpSpPr>
          <a:xfrm>
            <a:off x="2690416" y="869019"/>
            <a:ext cx="6572250" cy="5294856"/>
            <a:chOff x="195791" y="969419"/>
            <a:chExt cx="6572250" cy="5294856"/>
          </a:xfrm>
        </p:grpSpPr>
        <p:sp>
          <p:nvSpPr>
            <p:cNvPr id="25" name="가로 글상자 24"/>
            <p:cNvSpPr txBox="1"/>
            <p:nvPr/>
          </p:nvSpPr>
          <p:spPr>
            <a:xfrm>
              <a:off x="195791" y="4179359"/>
              <a:ext cx="6572250" cy="2084916"/>
            </a:xfrm>
            <a:prstGeom prst="rect">
              <a:avLst/>
            </a:prstGeom>
          </p:spPr>
          <p:txBody>
            <a:bodyPr wrap="square"/>
            <a:lstStyle/>
            <a:p>
              <a:pPr lvl="0">
                <a:defRPr/>
              </a:pPr>
              <a:r>
                <a:rPr lang="en-US" altLang="ko-KR" sz="1250"/>
                <a:t>정부가 장애인 일자리 기회를 확대하기 위해 기업에서 지켜야 하는 장애인 의무고용률을 단계적으로 높이기로 했습니다. 2029년까지 민간은 3.5%, 공공은 4.0%까지 끌어올립니다.</a:t>
              </a:r>
            </a:p>
            <a:p>
              <a:pPr lvl="0">
                <a:defRPr/>
              </a:pPr>
              <a:endParaRPr lang="en-US" altLang="ko-KR" sz="1250"/>
            </a:p>
            <a:p>
              <a:pPr lvl="0">
                <a:defRPr/>
              </a:pPr>
              <a:r>
                <a:rPr lang="en-US" altLang="ko-KR" sz="1250"/>
                <a:t>고용노동부는 오늘(1일) 이런 내용이 담긴 '장애인 고용지원 방안'을 발표했습니다.</a:t>
              </a:r>
            </a:p>
            <a:p>
              <a:pPr lvl="0">
                <a:defRPr/>
              </a:pPr>
              <a:endParaRPr lang="en-US" altLang="ko-KR" sz="1250"/>
            </a:p>
            <a:p>
              <a:pPr lvl="0">
                <a:defRPr/>
              </a:pPr>
              <a:r>
                <a:rPr lang="en-US" altLang="ko-KR" sz="1250"/>
                <a:t>장애인 고용은 2022년 50.3%에서 2023년 49.8%, 지난해 48.4%로 매년 하락하는 추세로, 전체 노동시장의 고용률이 2022년 69.2%, 2023년 69.9%, 작년 70.0%로 증가세인 것과 비교해 역행하고 있습니다.</a:t>
              </a:r>
            </a:p>
            <a:p>
              <a:pPr lvl="0">
                <a:defRPr/>
              </a:pPr>
              <a:endParaRPr lang="en-US" altLang="ko-KR" sz="1250"/>
            </a:p>
            <a:p>
              <a:pPr lvl="0">
                <a:defRPr/>
              </a:pPr>
              <a:r>
                <a:rPr lang="en-US" altLang="ko-KR" sz="1250"/>
                <a:t>노동부는 장애인 고용 지원을 위해 기업이 지켜야 하는 의무고용률을 단계적으로 높인다는 계획입니다.</a:t>
              </a:r>
            </a:p>
            <a:p>
              <a:pPr lvl="0">
                <a:defRPr/>
              </a:pPr>
              <a:endParaRPr lang="en-US" altLang="ko-KR" sz="1250"/>
            </a:p>
          </p:txBody>
        </p:sp>
        <p:pic>
          <p:nvPicPr>
            <p:cNvPr id="26" name="그림 25"/>
            <p:cNvPicPr/>
            <p:nvPr/>
          </p:nvPicPr>
          <p:blipFill rotWithShape="1">
            <a:blip r:embed="rId4">
              <a:lum/>
            </a:blip>
            <a:srcRect b="9777"/>
            <a:stretch>
              <a:fillRect/>
            </a:stretch>
          </p:blipFill>
          <p:spPr>
            <a:xfrm>
              <a:off x="211667" y="969419"/>
              <a:ext cx="6289040" cy="3164417"/>
            </a:xfrm>
            <a:prstGeom prst="rect">
              <a:avLst/>
            </a:prstGeom>
          </p:spPr>
        </p:pic>
      </p:grpSp>
      <p:cxnSp>
        <p:nvCxnSpPr>
          <p:cNvPr id="28" name="선 27"/>
          <p:cNvCxnSpPr/>
          <p:nvPr/>
        </p:nvCxnSpPr>
        <p:spPr>
          <a:xfrm>
            <a:off x="5143952" y="1559223"/>
            <a:ext cx="280156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선 28"/>
          <p:cNvCxnSpPr/>
          <p:nvPr/>
        </p:nvCxnSpPr>
        <p:spPr>
          <a:xfrm>
            <a:off x="4858407" y="4526204"/>
            <a:ext cx="290087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411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2075689" y="775905"/>
            <a:ext cx="8823960" cy="5557631"/>
            <a:chOff x="1412058" y="1418203"/>
            <a:chExt cx="9018634" cy="4824726"/>
          </a:xfrm>
          <a:solidFill>
            <a:schemeClr val="bg1"/>
          </a:solidFill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3"/>
            <a:srcRect l="-244" r="244" b="71561"/>
            <a:stretch/>
          </p:blipFill>
          <p:spPr>
            <a:xfrm>
              <a:off x="2519689" y="1418203"/>
              <a:ext cx="7278532" cy="1544381"/>
            </a:xfrm>
            <a:prstGeom prst="rect">
              <a:avLst/>
            </a:prstGeom>
            <a:grpFill/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 rotWithShape="1">
            <a:blip r:embed="rId3"/>
            <a:srcRect t="36871" b="53105"/>
            <a:stretch/>
          </p:blipFill>
          <p:spPr>
            <a:xfrm>
              <a:off x="2477317" y="3105266"/>
              <a:ext cx="7953375" cy="594803"/>
            </a:xfrm>
            <a:prstGeom prst="rect">
              <a:avLst/>
            </a:prstGeom>
            <a:grpFill/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3"/>
            <a:srcRect t="56320" b="2538"/>
            <a:stretch/>
          </p:blipFill>
          <p:spPr>
            <a:xfrm>
              <a:off x="1412058" y="3801570"/>
              <a:ext cx="7953375" cy="2441359"/>
            </a:xfrm>
            <a:prstGeom prst="rect">
              <a:avLst/>
            </a:prstGeom>
            <a:grpFill/>
          </p:spPr>
        </p:pic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xmlns="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:a16="http://schemas.microsoft.com/office/drawing/2014/main" xmlns="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xmlns="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선 27"/>
          <p:cNvCxnSpPr/>
          <p:nvPr/>
        </p:nvCxnSpPr>
        <p:spPr>
          <a:xfrm>
            <a:off x="3469418" y="3116543"/>
            <a:ext cx="401794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093654" y="170694"/>
            <a:ext cx="960393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400" b="1" spc="-150" dirty="0">
                <a:latin typeface="+mj-ea"/>
                <a:ea typeface="+mj-ea"/>
              </a:rPr>
              <a:t>공공부문 의무고용률 </a:t>
            </a:r>
            <a:r>
              <a:rPr lang="ko-KR" altLang="en-US" sz="2400" b="1" spc="-150" dirty="0" err="1">
                <a:latin typeface="+mj-ea"/>
                <a:ea typeface="+mj-ea"/>
              </a:rPr>
              <a:t>미준수</a:t>
            </a:r>
            <a:endParaRPr lang="ko-KR" altLang="en-US" sz="2400" b="1" spc="-15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2AA855D-729C-430E-84CC-B571329D8007}"/>
              </a:ext>
            </a:extLst>
          </p:cNvPr>
          <p:cNvSpPr txBox="1"/>
          <p:nvPr/>
        </p:nvSpPr>
        <p:spPr>
          <a:xfrm>
            <a:off x="10343805" y="6040764"/>
            <a:ext cx="193717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000" dirty="0"/>
              <a:t>&lt;</a:t>
            </a:r>
            <a:r>
              <a:rPr lang="ko-KR" altLang="en-US" sz="1000" dirty="0"/>
              <a:t>출처</a:t>
            </a:r>
            <a:r>
              <a:rPr lang="en-US" altLang="ko-KR" sz="1000" dirty="0"/>
              <a:t>: </a:t>
            </a:r>
            <a:r>
              <a:rPr lang="ko-KR" altLang="en-US" sz="1000" dirty="0"/>
              <a:t>강원일보</a:t>
            </a:r>
            <a:r>
              <a:rPr lang="en-US" altLang="ko-KR" sz="1000" dirty="0"/>
              <a:t>&gt;</a:t>
            </a:r>
            <a:endParaRPr lang="ko-KR" altLang="en-US" sz="1000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AD120F10-1293-40DE-8D2D-DDE767061A5F}"/>
              </a:ext>
            </a:extLst>
          </p:cNvPr>
          <p:cNvSpPr/>
          <p:nvPr/>
        </p:nvSpPr>
        <p:spPr>
          <a:xfrm>
            <a:off x="3645151" y="985691"/>
            <a:ext cx="914400" cy="2699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xmlns="" id="{274C57C5-9B83-4D51-BB75-C0879AADFC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4854" y="901643"/>
            <a:ext cx="1350836" cy="35399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A33F390-A95D-4991-A530-AE8AFC584741}"/>
              </a:ext>
            </a:extLst>
          </p:cNvPr>
          <p:cNvSpPr txBox="1"/>
          <p:nvPr/>
        </p:nvSpPr>
        <p:spPr>
          <a:xfrm>
            <a:off x="3707574" y="947859"/>
            <a:ext cx="996696" cy="30777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solidFill>
                  <a:srgbClr val="FF5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정치일반</a:t>
            </a:r>
          </a:p>
        </p:txBody>
      </p:sp>
    </p:spTree>
    <p:extLst>
      <p:ext uri="{BB962C8B-B14F-4D97-AF65-F5344CB8AC3E}">
        <p14:creationId xmlns:p14="http://schemas.microsoft.com/office/powerpoint/2010/main" val="1725677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xmlns="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xmlns="" id="{1FE24C96-32E1-42D5-A924-FDE5E273B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15" y="89843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xmlns="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xmlns="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523875" y="5186895"/>
            <a:ext cx="2624666" cy="243416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just">
              <a:defRPr/>
            </a:pPr>
            <a:endParaRPr sz="2400" kern="0">
              <a:solidFill>
                <a:srgbClr val="000000"/>
              </a:solidFill>
              <a:effectLst/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3744839" y="1127030"/>
            <a:ext cx="4857751" cy="4921250"/>
            <a:chOff x="6629203" y="1063435"/>
            <a:chExt cx="4857751" cy="4921250"/>
          </a:xfrm>
        </p:grpSpPr>
        <p:sp>
          <p:nvSpPr>
            <p:cNvPr id="28" name="직사각형 27"/>
            <p:cNvSpPr/>
            <p:nvPr/>
          </p:nvSpPr>
          <p:spPr>
            <a:xfrm>
              <a:off x="6629203" y="1063435"/>
              <a:ext cx="4857751" cy="4921250"/>
            </a:xfrm>
            <a:prstGeom prst="rect">
              <a:avLst/>
            </a:prstGeom>
            <a:solidFill>
              <a:srgbClr val="F3EC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just">
                <a:defRPr/>
              </a:pPr>
              <a:endParaRPr sz="2400" kern="0">
                <a:solidFill>
                  <a:srgbClr val="000000"/>
                </a:solidFill>
                <a:effectLst/>
                <a:latin typeface="+mn-ea"/>
              </a:endParaRPr>
            </a:p>
          </p:txBody>
        </p:sp>
        <p:grpSp>
          <p:nvGrpSpPr>
            <p:cNvPr id="12" name="그룹 11"/>
            <p:cNvGrpSpPr/>
            <p:nvPr/>
          </p:nvGrpSpPr>
          <p:grpSpPr>
            <a:xfrm>
              <a:off x="6629203" y="1127031"/>
              <a:ext cx="4756614" cy="4685057"/>
              <a:chOff x="6743450" y="1157689"/>
              <a:chExt cx="4655478" cy="4840364"/>
            </a:xfrm>
          </p:grpSpPr>
          <p:grpSp>
            <p:nvGrpSpPr>
              <p:cNvPr id="4" name="그룹 3"/>
              <p:cNvGrpSpPr/>
              <p:nvPr/>
            </p:nvGrpSpPr>
            <p:grpSpPr>
              <a:xfrm>
                <a:off x="6743450" y="1157689"/>
                <a:ext cx="4655478" cy="4840364"/>
                <a:chOff x="2547654" y="1263766"/>
                <a:chExt cx="4743504" cy="4840364"/>
              </a:xfrm>
            </p:grpSpPr>
            <p:sp>
              <p:nvSpPr>
                <p:cNvPr id="30" name="가로 글상자 29"/>
                <p:cNvSpPr txBox="1"/>
                <p:nvPr/>
              </p:nvSpPr>
              <p:spPr>
                <a:xfrm>
                  <a:off x="2547654" y="1263766"/>
                  <a:ext cx="4677835" cy="857250"/>
                </a:xfrm>
                <a:prstGeom prst="rect">
                  <a:avLst/>
                </a:prstGeom>
              </p:spPr>
              <p:txBody>
                <a:bodyPr wrap="square"/>
                <a:lstStyle/>
                <a:p>
                  <a:pPr lvl="0" algn="ctr">
                    <a:defRPr/>
                  </a:pPr>
                  <a:r>
                    <a:rPr lang="en-US" altLang="ko-KR" sz="2600" b="1" spc="0" dirty="0">
                      <a:latin typeface="HY견고딕"/>
                      <a:ea typeface="HY견고딕"/>
                    </a:rPr>
                    <a:t>2024</a:t>
                  </a:r>
                  <a:r>
                    <a:rPr lang="ko-KR" altLang="en-US" sz="2600" b="1" spc="0" dirty="0">
                      <a:latin typeface="HY견고딕"/>
                      <a:ea typeface="HY견고딕"/>
                    </a:rPr>
                    <a:t>년 원주시 민간기업</a:t>
                  </a:r>
                </a:p>
                <a:p>
                  <a:pPr lvl="0" algn="ctr">
                    <a:defRPr/>
                  </a:pPr>
                  <a:r>
                    <a:rPr lang="ko-KR" altLang="en-US" sz="2600" b="1" spc="0" dirty="0">
                      <a:latin typeface="HY견고딕"/>
                      <a:ea typeface="HY견고딕"/>
                    </a:rPr>
                    <a:t> 장애인 의무고용 현황</a:t>
                  </a:r>
                </a:p>
              </p:txBody>
            </p:sp>
            <p:pic>
              <p:nvPicPr>
                <p:cNvPr id="11" name="그림 10">
                  <a:extLst>
                    <a:ext uri="{FF2B5EF4-FFF2-40B4-BE49-F238E27FC236}">
                      <a16:creationId xmlns:a16="http://schemas.microsoft.com/office/drawing/2014/main" xmlns="" id="{018B9E9F-B4AD-421A-B9E2-1065317E88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672484" y="1485456"/>
                  <a:ext cx="4618674" cy="4618674"/>
                </a:xfrm>
                <a:prstGeom prst="rect">
                  <a:avLst/>
                </a:prstGeom>
              </p:spPr>
            </p:pic>
            <p:grpSp>
              <p:nvGrpSpPr>
                <p:cNvPr id="3" name="그룹 2"/>
                <p:cNvGrpSpPr/>
                <p:nvPr/>
              </p:nvGrpSpPr>
              <p:grpSpPr>
                <a:xfrm>
                  <a:off x="3436016" y="5562163"/>
                  <a:ext cx="3658054" cy="300100"/>
                  <a:chOff x="8121649" y="5746750"/>
                  <a:chExt cx="3658054" cy="300100"/>
                </a:xfrm>
              </p:grpSpPr>
              <p:sp>
                <p:nvSpPr>
                  <p:cNvPr id="35" name="직사각형 34"/>
                  <p:cNvSpPr/>
                  <p:nvPr/>
                </p:nvSpPr>
                <p:spPr>
                  <a:xfrm>
                    <a:off x="8121649" y="5757333"/>
                    <a:ext cx="370416" cy="264583"/>
                  </a:xfrm>
                  <a:prstGeom prst="rect">
                    <a:avLst/>
                  </a:prstGeom>
                  <a:solidFill>
                    <a:srgbClr val="3696A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lvl="0" algn="just">
                      <a:defRPr/>
                    </a:pPr>
                    <a:endParaRPr sz="2400" kern="0">
                      <a:solidFill>
                        <a:srgbClr val="000000"/>
                      </a:solidFill>
                      <a:effectLst/>
                      <a:latin typeface="+mn-ea"/>
                    </a:endParaRPr>
                  </a:p>
                </p:txBody>
              </p:sp>
              <p:sp>
                <p:nvSpPr>
                  <p:cNvPr id="36" name="가로 글상자 35"/>
                  <p:cNvSpPr txBox="1"/>
                  <p:nvPr/>
                </p:nvSpPr>
                <p:spPr>
                  <a:xfrm>
                    <a:off x="8445501" y="5746750"/>
                    <a:ext cx="1365248" cy="296333"/>
                  </a:xfrm>
                  <a:prstGeom prst="rect">
                    <a:avLst/>
                  </a:prstGeom>
                </p:spPr>
                <p:txBody>
                  <a:bodyPr wrap="square"/>
                  <a:lstStyle/>
                  <a:p>
                    <a:pPr lvl="0">
                      <a:defRPr/>
                    </a:pPr>
                    <a:r>
                      <a:rPr lang="ko-KR" altLang="en-US" sz="1400" dirty="0"/>
                      <a:t>의무고용 준수</a:t>
                    </a:r>
                  </a:p>
                </p:txBody>
              </p:sp>
              <p:sp>
                <p:nvSpPr>
                  <p:cNvPr id="37" name="직사각형 36"/>
                  <p:cNvSpPr/>
                  <p:nvPr/>
                </p:nvSpPr>
                <p:spPr>
                  <a:xfrm>
                    <a:off x="9791246" y="5761100"/>
                    <a:ext cx="370416" cy="264583"/>
                  </a:xfrm>
                  <a:prstGeom prst="rect">
                    <a:avLst/>
                  </a:prstGeom>
                  <a:solidFill>
                    <a:srgbClr val="DD5658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lvl="0" algn="just">
                      <a:defRPr/>
                    </a:pPr>
                    <a:endParaRPr sz="2400" kern="0">
                      <a:solidFill>
                        <a:srgbClr val="000000"/>
                      </a:solidFill>
                      <a:effectLst/>
                      <a:latin typeface="+mn-ea"/>
                    </a:endParaRPr>
                  </a:p>
                </p:txBody>
              </p:sp>
              <p:sp>
                <p:nvSpPr>
                  <p:cNvPr id="38" name="가로 글상자 37"/>
                  <p:cNvSpPr txBox="1"/>
                  <p:nvPr/>
                </p:nvSpPr>
                <p:spPr>
                  <a:xfrm>
                    <a:off x="10115097" y="5750517"/>
                    <a:ext cx="1664606" cy="296333"/>
                  </a:xfrm>
                  <a:prstGeom prst="rect">
                    <a:avLst/>
                  </a:prstGeom>
                </p:spPr>
                <p:txBody>
                  <a:bodyPr wrap="square"/>
                  <a:lstStyle/>
                  <a:p>
                    <a:pPr lvl="0">
                      <a:defRPr/>
                    </a:pPr>
                    <a:r>
                      <a:rPr lang="ko-KR" altLang="en-US" sz="1400" dirty="0"/>
                      <a:t>의무고용 </a:t>
                    </a:r>
                    <a:r>
                      <a:rPr lang="ko-KR" altLang="en-US" sz="1400" dirty="0" err="1"/>
                      <a:t>미준수</a:t>
                    </a:r>
                    <a:endParaRPr lang="ko-KR" altLang="en-US" sz="1400" dirty="0"/>
                  </a:p>
                </p:txBody>
              </p:sp>
            </p:grpSp>
          </p:grpSp>
          <p:grpSp>
            <p:nvGrpSpPr>
              <p:cNvPr id="8" name="그룹 7"/>
              <p:cNvGrpSpPr/>
              <p:nvPr/>
            </p:nvGrpSpPr>
            <p:grpSpPr>
              <a:xfrm>
                <a:off x="7683239" y="3341310"/>
                <a:ext cx="2921594" cy="783168"/>
                <a:chOff x="8046205" y="3562895"/>
                <a:chExt cx="2921594" cy="783168"/>
              </a:xfrm>
            </p:grpSpPr>
            <p:sp>
              <p:nvSpPr>
                <p:cNvPr id="33" name="가로 글상자 32"/>
                <p:cNvSpPr txBox="1"/>
                <p:nvPr/>
              </p:nvSpPr>
              <p:spPr>
                <a:xfrm>
                  <a:off x="8046205" y="3562895"/>
                  <a:ext cx="1425104" cy="783167"/>
                </a:xfrm>
                <a:prstGeom prst="rect">
                  <a:avLst/>
                </a:prstGeom>
              </p:spPr>
              <p:txBody>
                <a:bodyPr wrap="square"/>
                <a:lstStyle/>
                <a:p>
                  <a:pPr lvl="0" algn="ctr">
                    <a:lnSpc>
                      <a:spcPct val="80000"/>
                    </a:lnSpc>
                    <a:defRPr/>
                  </a:pPr>
                  <a:r>
                    <a:rPr lang="en-US" altLang="ko-KR" sz="3000" b="1" spc="-150" dirty="0">
                      <a:solidFill>
                        <a:schemeClr val="lt1"/>
                      </a:solidFill>
                      <a:latin typeface="HY견고딕"/>
                      <a:ea typeface="HY견고딕"/>
                      <a:cs typeface="맑은 고딕 Semilight"/>
                    </a:rPr>
                    <a:t>45.9%</a:t>
                  </a:r>
                </a:p>
                <a:p>
                  <a:pPr lvl="0" algn="ctr">
                    <a:lnSpc>
                      <a:spcPct val="80000"/>
                    </a:lnSpc>
                    <a:defRPr/>
                  </a:pPr>
                  <a:r>
                    <a:rPr lang="en-US" altLang="ko-KR" dirty="0">
                      <a:solidFill>
                        <a:schemeClr val="lt1"/>
                      </a:solidFill>
                      <a:latin typeface="HY견고딕"/>
                      <a:ea typeface="HY견고딕"/>
                      <a:cs typeface="맑은 고딕 Semilight"/>
                    </a:rPr>
                    <a:t>(84</a:t>
                  </a:r>
                  <a:r>
                    <a:rPr lang="ko-KR" altLang="en-US" dirty="0">
                      <a:solidFill>
                        <a:schemeClr val="lt1"/>
                      </a:solidFill>
                      <a:latin typeface="HY견고딕"/>
                      <a:ea typeface="HY견고딕"/>
                      <a:cs typeface="맑은 고딕 Semilight"/>
                    </a:rPr>
                    <a:t>개</a:t>
                  </a:r>
                  <a:r>
                    <a:rPr lang="en-US" altLang="ko-KR" dirty="0">
                      <a:solidFill>
                        <a:schemeClr val="lt1"/>
                      </a:solidFill>
                      <a:latin typeface="HY견고딕"/>
                      <a:ea typeface="HY견고딕"/>
                      <a:cs typeface="맑은 고딕 Semilight"/>
                    </a:rPr>
                    <a:t>)</a:t>
                  </a:r>
                </a:p>
              </p:txBody>
            </p:sp>
            <p:sp>
              <p:nvSpPr>
                <p:cNvPr id="34" name="가로 글상자 33"/>
                <p:cNvSpPr txBox="1"/>
                <p:nvPr/>
              </p:nvSpPr>
              <p:spPr>
                <a:xfrm>
                  <a:off x="9542695" y="3562896"/>
                  <a:ext cx="1425104" cy="783167"/>
                </a:xfrm>
                <a:prstGeom prst="rect">
                  <a:avLst/>
                </a:prstGeom>
              </p:spPr>
              <p:txBody>
                <a:bodyPr wrap="square"/>
                <a:lstStyle/>
                <a:p>
                  <a:pPr lvl="0" algn="ctr">
                    <a:lnSpc>
                      <a:spcPct val="80000"/>
                    </a:lnSpc>
                    <a:defRPr/>
                  </a:pPr>
                  <a:r>
                    <a:rPr lang="en-US" altLang="ko-KR" sz="3000" b="1" spc="-150" dirty="0">
                      <a:solidFill>
                        <a:schemeClr val="lt1"/>
                      </a:solidFill>
                      <a:latin typeface="HY견고딕"/>
                      <a:ea typeface="HY견고딕"/>
                      <a:cs typeface="맑은 고딕 Semilight"/>
                    </a:rPr>
                    <a:t>54.1%</a:t>
                  </a:r>
                </a:p>
                <a:p>
                  <a:pPr lvl="0" algn="ctr">
                    <a:lnSpc>
                      <a:spcPct val="80000"/>
                    </a:lnSpc>
                    <a:defRPr/>
                  </a:pPr>
                  <a:r>
                    <a:rPr lang="en-US" altLang="ko-KR" dirty="0">
                      <a:solidFill>
                        <a:schemeClr val="lt1"/>
                      </a:solidFill>
                      <a:latin typeface="HY견고딕"/>
                      <a:ea typeface="HY견고딕"/>
                      <a:cs typeface="맑은 고딕 Semilight"/>
                    </a:rPr>
                    <a:t>(99</a:t>
                  </a:r>
                  <a:r>
                    <a:rPr lang="ko-KR" altLang="en-US" dirty="0">
                      <a:solidFill>
                        <a:schemeClr val="lt1"/>
                      </a:solidFill>
                      <a:latin typeface="HY견고딕"/>
                      <a:ea typeface="HY견고딕"/>
                      <a:cs typeface="맑은 고딕 Semilight"/>
                    </a:rPr>
                    <a:t>개</a:t>
                  </a:r>
                  <a:r>
                    <a:rPr lang="en-US" altLang="ko-KR" dirty="0">
                      <a:solidFill>
                        <a:schemeClr val="lt1"/>
                      </a:solidFill>
                      <a:latin typeface="HY견고딕"/>
                      <a:ea typeface="HY견고딕"/>
                      <a:cs typeface="맑은 고딕 Semilight"/>
                    </a:rPr>
                    <a:t>)</a:t>
                  </a:r>
                </a:p>
              </p:txBody>
            </p:sp>
          </p:grpSp>
        </p:grpSp>
      </p:grpSp>
      <p:sp>
        <p:nvSpPr>
          <p:cNvPr id="50" name="TextBox 49"/>
          <p:cNvSpPr txBox="1"/>
          <p:nvPr/>
        </p:nvSpPr>
        <p:spPr>
          <a:xfrm>
            <a:off x="1229058" y="133291"/>
            <a:ext cx="960393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400" b="1" spc="-150" dirty="0">
                <a:latin typeface="+mj-ea"/>
                <a:ea typeface="+mj-ea"/>
              </a:rPr>
              <a:t>민간부문 의무고용률 </a:t>
            </a:r>
            <a:r>
              <a:rPr lang="ko-KR" altLang="en-US" sz="2400" b="1" spc="-150" dirty="0" err="1">
                <a:latin typeface="+mj-ea"/>
                <a:ea typeface="+mj-ea"/>
              </a:rPr>
              <a:t>미준수</a:t>
            </a:r>
            <a:endParaRPr lang="ko-KR" altLang="en-US" sz="2400" b="1" spc="-15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248CF42-7338-4AFF-B28E-DABB30A0D7D7}"/>
              </a:ext>
            </a:extLst>
          </p:cNvPr>
          <p:cNvSpPr txBox="1"/>
          <p:nvPr/>
        </p:nvSpPr>
        <p:spPr>
          <a:xfrm>
            <a:off x="10343805" y="6040764"/>
            <a:ext cx="193717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000" dirty="0"/>
              <a:t>&lt;</a:t>
            </a:r>
            <a:r>
              <a:rPr lang="ko-KR" altLang="en-US" sz="1000" dirty="0"/>
              <a:t>출처</a:t>
            </a:r>
            <a:r>
              <a:rPr lang="en-US" altLang="ko-KR" sz="1000" dirty="0"/>
              <a:t>: </a:t>
            </a:r>
            <a:r>
              <a:rPr lang="ko-KR" altLang="en-US" sz="1000" dirty="0"/>
              <a:t>한국장애인고용공단</a:t>
            </a:r>
            <a:r>
              <a:rPr lang="en-US" altLang="ko-KR" sz="1000" dirty="0"/>
              <a:t>&gt;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531707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600" b="1">
                  <a:solidFill>
                    <a:schemeClr val="bg1"/>
                  </a:solidFill>
                  <a:latin typeface="08서울남산체 M"/>
                  <a:ea typeface="08서울남산체 M"/>
                </a:rPr>
                <a:t>원주시의회</a:t>
              </a:r>
            </a:p>
          </p:txBody>
        </p:sp>
      </p:grpSp>
      <p:sp>
        <p:nvSpPr>
          <p:cNvPr id="2" name="Rectangle 2"/>
          <p:cNvSpPr>
            <a:spLocks noChangeArrowheads="1"/>
          </p:cNvSpPr>
          <p:nvPr/>
        </p:nvSpPr>
        <p:spPr>
          <a:xfrm>
            <a:off x="77715" y="1234098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cxnSp>
        <p:nvCxnSpPr>
          <p:cNvPr id="10" name="직선 연결선 9"/>
          <p:cNvCxnSpPr/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8"/>
          <p:cNvSpPr txBox="1"/>
          <p:nvPr/>
        </p:nvSpPr>
        <p:spPr>
          <a:xfrm>
            <a:off x="653876" y="89988"/>
            <a:ext cx="10131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3200" b="1" spc="-150" dirty="0">
                <a:solidFill>
                  <a:schemeClr val="dk1"/>
                </a:solidFill>
                <a:latin typeface="+mj-ea"/>
                <a:ea typeface="+mj-ea"/>
              </a:rPr>
              <a:t>장애인 고용은 성장입니다</a:t>
            </a: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265043" y="894484"/>
            <a:ext cx="6580890" cy="5157927"/>
          </a:xfrm>
          <a:prstGeom prst="rect">
            <a:avLst/>
          </a:prstGeom>
        </p:spPr>
      </p:pic>
      <p:sp>
        <p:nvSpPr>
          <p:cNvPr id="31" name="TextBox 5"/>
          <p:cNvSpPr txBox="1"/>
          <p:nvPr/>
        </p:nvSpPr>
        <p:spPr>
          <a:xfrm>
            <a:off x="8360410" y="6116715"/>
            <a:ext cx="344000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000" dirty="0"/>
              <a:t>&lt;</a:t>
            </a:r>
            <a:r>
              <a:rPr lang="ko-KR" altLang="en-US" sz="1000" dirty="0"/>
              <a:t>출처 </a:t>
            </a:r>
            <a:r>
              <a:rPr lang="en-US" altLang="ko-KR" sz="1000" dirty="0"/>
              <a:t>: </a:t>
            </a:r>
            <a:r>
              <a:rPr lang="ko-KR" altLang="en-US" sz="1000" dirty="0"/>
              <a:t>한국장애인고용정보센터</a:t>
            </a:r>
            <a:r>
              <a:rPr lang="en-US" altLang="ko-KR" sz="1000" dirty="0"/>
              <a:t>,</a:t>
            </a:r>
            <a:r>
              <a:rPr lang="ko-KR" altLang="en-US" sz="1000" dirty="0"/>
              <a:t> </a:t>
            </a:r>
            <a:r>
              <a:rPr lang="en-US" altLang="ko-KR" sz="1000" dirty="0"/>
              <a:t> </a:t>
            </a:r>
            <a:r>
              <a:rPr lang="ko-KR" altLang="en-US" sz="1000" dirty="0"/>
              <a:t>연합뉴스</a:t>
            </a:r>
            <a:r>
              <a:rPr lang="en-US" altLang="ko-KR" sz="1000" dirty="0"/>
              <a:t>(2025.</a:t>
            </a:r>
            <a:r>
              <a:rPr lang="ko-KR" altLang="en-US" sz="1000" dirty="0"/>
              <a:t> </a:t>
            </a:r>
            <a:r>
              <a:rPr lang="en-US" altLang="ko-KR" sz="1000" dirty="0"/>
              <a:t>4.</a:t>
            </a:r>
            <a:r>
              <a:rPr lang="ko-KR" altLang="en-US" sz="1000" dirty="0"/>
              <a:t> </a:t>
            </a:r>
            <a:r>
              <a:rPr lang="en-US" altLang="ko-KR" sz="1000" dirty="0"/>
              <a:t>16.)&gt;</a:t>
            </a: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202008" y="894484"/>
            <a:ext cx="4938742" cy="515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92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600" b="1">
                  <a:solidFill>
                    <a:schemeClr val="bg1"/>
                  </a:solidFill>
                  <a:latin typeface="08서울남산체 M"/>
                  <a:ea typeface="08서울남산체 M"/>
                </a:rPr>
                <a:t>원주시의회</a:t>
              </a:r>
            </a:p>
          </p:txBody>
        </p:sp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xmlns="" id="{1FE24C96-32E1-42D5-A924-FDE5E273B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15" y="12340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xmlns="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83105" y="1069675"/>
            <a:ext cx="4819509" cy="5080959"/>
          </a:xfrm>
          <a:prstGeom prst="rect">
            <a:avLst/>
          </a:prstGeom>
        </p:spPr>
      </p:pic>
      <p:sp>
        <p:nvSpPr>
          <p:cNvPr id="24" name="TextBox 18"/>
          <p:cNvSpPr txBox="1"/>
          <p:nvPr/>
        </p:nvSpPr>
        <p:spPr>
          <a:xfrm>
            <a:off x="897760" y="57304"/>
            <a:ext cx="10131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3200" b="1" spc="-150" dirty="0">
                <a:solidFill>
                  <a:schemeClr val="dk1"/>
                </a:solidFill>
                <a:latin typeface="+mj-ea"/>
                <a:ea typeface="+mj-ea"/>
              </a:rPr>
              <a:t>의무를 넘어 함께 일하는 원주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5023646" y="1069676"/>
            <a:ext cx="6893218" cy="508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950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Autofit/>
          </a:bodyPr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행정복지위원회</a:t>
            </a:r>
            <a:endParaRPr lang="en-US" altLang="ko-KR" sz="28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권 아 </a:t>
            </a:r>
            <a:r>
              <a:rPr lang="ko-KR" altLang="en-US" sz="2800" b="1" dirty="0" err="1">
                <a:solidFill>
                  <a:schemeClr val="tx1"/>
                </a:solidFill>
                <a:latin typeface="+mj-ea"/>
                <a:ea typeface="+mj-ea"/>
              </a:rPr>
              <a:t>름</a:t>
            </a:r>
            <a:endParaRPr lang="ko-KR" altLang="en-US" sz="2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785247" y="3129094"/>
            <a:ext cx="2325972" cy="3185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86119" y="1086928"/>
            <a:ext cx="9753600" cy="3269412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ko-KR" altLang="en-US" sz="6000" b="1" spc="0" dirty="0">
                <a:solidFill>
                  <a:srgbClr val="002060"/>
                </a:solidFill>
                <a:latin typeface="+mj-ea"/>
              </a:rPr>
              <a:t>누구나 함께 일할 수 있는 </a:t>
            </a:r>
            <a:r>
              <a:rPr lang="en-US" altLang="ko-KR" sz="6000" b="1" spc="0" dirty="0">
                <a:solidFill>
                  <a:srgbClr val="002060"/>
                </a:solidFill>
                <a:latin typeface="+mj-ea"/>
              </a:rPr>
              <a:t/>
            </a:r>
            <a:br>
              <a:rPr lang="en-US" altLang="ko-KR" sz="6000" b="1" spc="0" dirty="0">
                <a:solidFill>
                  <a:srgbClr val="002060"/>
                </a:solidFill>
                <a:latin typeface="+mj-ea"/>
              </a:rPr>
            </a:br>
            <a:r>
              <a:rPr lang="ko-KR" altLang="en-US" sz="6000" b="1" spc="0" dirty="0">
                <a:solidFill>
                  <a:srgbClr val="002060"/>
                </a:solidFill>
                <a:latin typeface="+mj-ea"/>
              </a:rPr>
              <a:t>원주를 위한 제언</a:t>
            </a:r>
            <a:r>
              <a:rPr lang="en-US" altLang="ko-KR" sz="6000" b="1" spc="0" dirty="0">
                <a:solidFill>
                  <a:srgbClr val="002060"/>
                </a:solidFill>
                <a:latin typeface="+mj-ea"/>
              </a:rPr>
              <a:t/>
            </a:r>
            <a:br>
              <a:rPr lang="en-US" altLang="ko-KR" sz="6000" b="1" spc="0" dirty="0">
                <a:solidFill>
                  <a:srgbClr val="002060"/>
                </a:solidFill>
                <a:latin typeface="+mj-ea"/>
              </a:rPr>
            </a:br>
            <a:r>
              <a:rPr lang="en-US" altLang="ko-KR" sz="1800" b="1" spc="0" dirty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5400" b="1" spc="0" dirty="0">
                <a:solidFill>
                  <a:srgbClr val="002060"/>
                </a:solidFill>
                <a:latin typeface="+mj-ea"/>
              </a:rPr>
              <a:t/>
            </a:r>
            <a:br>
              <a:rPr lang="en-US" altLang="ko-KR" sz="5400" b="1" spc="0" dirty="0">
                <a:solidFill>
                  <a:srgbClr val="002060"/>
                </a:solidFill>
                <a:latin typeface="+mj-ea"/>
              </a:rPr>
            </a:br>
            <a:r>
              <a:rPr lang="en-US" altLang="ko-KR" sz="4400" b="1" spc="0" dirty="0">
                <a:solidFill>
                  <a:schemeClr val="accent2"/>
                </a:solidFill>
                <a:latin typeface="+mj-ea"/>
              </a:rPr>
              <a:t>-</a:t>
            </a:r>
            <a:r>
              <a:rPr lang="ko-KR" altLang="en-US" sz="4400" b="1" spc="0" dirty="0">
                <a:solidFill>
                  <a:schemeClr val="accent2"/>
                </a:solidFill>
                <a:latin typeface="+mj-ea"/>
              </a:rPr>
              <a:t>장애인 의무고용에 대하여</a:t>
            </a:r>
            <a:r>
              <a:rPr lang="en-US" altLang="ko-KR" sz="4400" b="1" spc="0" dirty="0">
                <a:solidFill>
                  <a:schemeClr val="accent2"/>
                </a:solidFill>
                <a:latin typeface="+mj-ea"/>
              </a:rPr>
              <a:t>-</a:t>
            </a:r>
            <a:endParaRPr lang="ko-KR" altLang="en-US" sz="6000" b="1" spc="0" dirty="0">
              <a:solidFill>
                <a:schemeClr val="accent2"/>
              </a:solidFill>
              <a:latin typeface="+mj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179567" y="201575"/>
            <a:ext cx="5127915" cy="488403"/>
            <a:chOff x="1078320" y="2246497"/>
            <a:chExt cx="7857286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408823" y="2352559"/>
              <a:ext cx="7526783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+mj-ea"/>
                  <a:ea typeface="+mj-ea"/>
                </a:rPr>
                <a:t>제261회 </a:t>
              </a:r>
              <a:r>
                <a:rPr lang="en-US" altLang="ko-KR" sz="1400" b="1" dirty="0" err="1">
                  <a:latin typeface="+mj-ea"/>
                  <a:ea typeface="+mj-ea"/>
                </a:rPr>
                <a:t>원주시의회</a:t>
              </a:r>
              <a:r>
                <a:rPr lang="en-US" altLang="ko-KR" sz="1400" b="1" dirty="0">
                  <a:latin typeface="+mj-ea"/>
                  <a:ea typeface="+mj-ea"/>
                </a:rPr>
                <a:t> </a:t>
              </a:r>
              <a:r>
                <a:rPr lang="ko-KR" altLang="en-US" sz="1400" b="1" dirty="0">
                  <a:latin typeface="+mj-ea"/>
                  <a:ea typeface="+mj-ea"/>
                </a:rPr>
                <a:t>임시회</a:t>
              </a:r>
              <a:r>
                <a:rPr lang="en-US" altLang="ko-KR" sz="1400" b="1" dirty="0">
                  <a:latin typeface="+mj-ea"/>
                  <a:ea typeface="+mj-ea"/>
                </a:rPr>
                <a:t> 제1차 </a:t>
              </a:r>
              <a:r>
                <a:rPr lang="en-US" altLang="ko-KR" sz="1400" b="1" dirty="0" err="1">
                  <a:latin typeface="+mj-ea"/>
                  <a:ea typeface="+mj-ea"/>
                </a:rPr>
                <a:t>본회의</a:t>
              </a:r>
              <a:r>
                <a:rPr lang="en-US" altLang="ko-KR" sz="1400" b="1" dirty="0">
                  <a:latin typeface="+mj-ea"/>
                  <a:ea typeface="+mj-ea"/>
                </a:rPr>
                <a:t> 5</a:t>
              </a:r>
              <a:r>
                <a:rPr lang="ko-KR" altLang="en-US" sz="1400" b="1" dirty="0">
                  <a:latin typeface="+mj-ea"/>
                  <a:ea typeface="+mj-ea"/>
                </a:rPr>
                <a:t>분 자유발언</a:t>
              </a:r>
              <a:endParaRPr lang="en-US" altLang="ko-KR" sz="1400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1694681"/>
      </p:ext>
    </p:extLst>
  </p:cSld>
  <p:clrMapOvr>
    <a:masterClrMapping/>
  </p:clrMapOvr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>
    <a:spDef>
      <a:spPr>
        <a:solidFill>
          <a:srgbClr val="E3F3F9"/>
        </a:solidFill>
        <a:ln>
          <a:noFill/>
        </a:ln>
      </a:spPr>
      <a:bodyPr rtlCol="0" anchor="ctr"/>
      <a:lstStyle>
        <a:defPPr algn="just">
          <a:defRPr sz="2400" kern="0" dirty="0" smtClean="0">
            <a:solidFill>
              <a:srgbClr val="000000"/>
            </a:solidFill>
            <a:effectLst/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228</Words>
  <Application>Microsoft Office PowerPoint</Application>
  <PresentationFormat>와이드스크린</PresentationFormat>
  <Paragraphs>42</Paragraphs>
  <Slides>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08서울남산체 M</vt:lpstr>
      <vt:lpstr>HY견고딕</vt:lpstr>
      <vt:lpstr>맑은 고딕</vt:lpstr>
      <vt:lpstr>맑은 고딕 Semilight</vt:lpstr>
      <vt:lpstr>휴먼모음T</vt:lpstr>
      <vt:lpstr>Calibri</vt:lpstr>
      <vt:lpstr>Calibri Light</vt:lpstr>
      <vt:lpstr>추억</vt:lpstr>
      <vt:lpstr>누구나 함께 일할 수 있는  원주를 위한 제언   -장애인 의무고용에 대하여-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누구나 함께 일할 수 있는  원주를 위한 제언   -장애인 의무고용에 대하여-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161</cp:revision>
  <dcterms:created xsi:type="dcterms:W3CDTF">2023-11-16T13:56:45Z</dcterms:created>
  <dcterms:modified xsi:type="dcterms:W3CDTF">2025-11-20T00:30:54Z</dcterms:modified>
  <cp:version/>
</cp:coreProperties>
</file>